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
  </p:notesMasterIdLst>
  <p:sldIdLst>
    <p:sldId id="261"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3540361-865F-2ECD-1B85-8CDA5A4F4C44}" name="Offner, Alexis" initials="AO" userId="S::231937@bcm.edu::af916a79-0408-4edd-9527-78034af7320e" providerId="AD"/>
  <p188:author id="{4D6B829F-5292-7A67-B947-86DC13DF9D2F}" name="De Vries, Gerardo" initials="DVG" userId="S::Gerardo.DeVries@va.gov::2e640c54-a51d-436b-a5f6-40c2ba2941a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3F515F"/>
    <a:srgbClr val="2799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6224" autoAdjust="0"/>
  </p:normalViewPr>
  <p:slideViewPr>
    <p:cSldViewPr>
      <p:cViewPr varScale="1">
        <p:scale>
          <a:sx n="74" d="100"/>
          <a:sy n="74" d="100"/>
        </p:scale>
        <p:origin x="29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u, Karin C." userId="5640d135-fb2e-4021-95d5-781a01064d3a" providerId="ADAL" clId="{26866F2F-01BF-4476-8E20-25F639BC8082}"/>
    <pc:docChg chg="undo custSel modSld">
      <pc:chgData name="Liu, Karin C." userId="5640d135-fb2e-4021-95d5-781a01064d3a" providerId="ADAL" clId="{26866F2F-01BF-4476-8E20-25F639BC8082}" dt="2025-04-23T15:11:37.599" v="26" actId="255"/>
      <pc:docMkLst>
        <pc:docMk/>
      </pc:docMkLst>
      <pc:sldChg chg="modSp mod">
        <pc:chgData name="Liu, Karin C." userId="5640d135-fb2e-4021-95d5-781a01064d3a" providerId="ADAL" clId="{26866F2F-01BF-4476-8E20-25F639BC8082}" dt="2025-04-23T15:11:37.599" v="26" actId="255"/>
        <pc:sldMkLst>
          <pc:docMk/>
          <pc:sldMk cId="2983717250" sldId="261"/>
        </pc:sldMkLst>
        <pc:spChg chg="mod">
          <ac:chgData name="Liu, Karin C." userId="5640d135-fb2e-4021-95d5-781a01064d3a" providerId="ADAL" clId="{26866F2F-01BF-4476-8E20-25F639BC8082}" dt="2025-04-23T15:11:04.425" v="22" actId="1076"/>
          <ac:spMkLst>
            <pc:docMk/>
            <pc:sldMk cId="2983717250" sldId="261"/>
            <ac:spMk id="2" creationId="{00000000-0000-0000-0000-000000000000}"/>
          </ac:spMkLst>
        </pc:spChg>
        <pc:spChg chg="mod">
          <ac:chgData name="Liu, Karin C." userId="5640d135-fb2e-4021-95d5-781a01064d3a" providerId="ADAL" clId="{26866F2F-01BF-4476-8E20-25F639BC8082}" dt="2025-04-23T15:11:16.405" v="24" actId="14100"/>
          <ac:spMkLst>
            <pc:docMk/>
            <pc:sldMk cId="2983717250" sldId="261"/>
            <ac:spMk id="7" creationId="{B421FDE9-5E25-E6B2-8D92-BDF0ACD366C5}"/>
          </ac:spMkLst>
        </pc:spChg>
        <pc:spChg chg="mod">
          <ac:chgData name="Liu, Karin C." userId="5640d135-fb2e-4021-95d5-781a01064d3a" providerId="ADAL" clId="{26866F2F-01BF-4476-8E20-25F639BC8082}" dt="2025-04-23T15:10:46.043" v="18" actId="255"/>
          <ac:spMkLst>
            <pc:docMk/>
            <pc:sldMk cId="2983717250" sldId="261"/>
            <ac:spMk id="29" creationId="{EAF9F166-7AF0-57AC-58F8-835096393CE3}"/>
          </ac:spMkLst>
        </pc:spChg>
        <pc:spChg chg="mod">
          <ac:chgData name="Liu, Karin C." userId="5640d135-fb2e-4021-95d5-781a01064d3a" providerId="ADAL" clId="{26866F2F-01BF-4476-8E20-25F639BC8082}" dt="2025-04-23T15:11:02.290" v="21" actId="1076"/>
          <ac:spMkLst>
            <pc:docMk/>
            <pc:sldMk cId="2983717250" sldId="261"/>
            <ac:spMk id="43" creationId="{48A1D9A4-300D-7082-B469-17B10277EAE5}"/>
          </ac:spMkLst>
        </pc:spChg>
        <pc:spChg chg="mod">
          <ac:chgData name="Liu, Karin C." userId="5640d135-fb2e-4021-95d5-781a01064d3a" providerId="ADAL" clId="{26866F2F-01BF-4476-8E20-25F639BC8082}" dt="2025-04-23T15:10:52.561" v="19" actId="255"/>
          <ac:spMkLst>
            <pc:docMk/>
            <pc:sldMk cId="2983717250" sldId="261"/>
            <ac:spMk id="45" creationId="{163E51EF-521A-D747-7613-6ED5D5A35BF7}"/>
          </ac:spMkLst>
        </pc:spChg>
        <pc:spChg chg="mod">
          <ac:chgData name="Liu, Karin C." userId="5640d135-fb2e-4021-95d5-781a01064d3a" providerId="ADAL" clId="{26866F2F-01BF-4476-8E20-25F639BC8082}" dt="2025-04-23T15:11:37.599" v="26" actId="255"/>
          <ac:spMkLst>
            <pc:docMk/>
            <pc:sldMk cId="2983717250" sldId="261"/>
            <ac:spMk id="47" creationId="{E1C87005-B46D-1A44-FCA4-B8C692FAF7C2}"/>
          </ac:spMkLst>
        </pc:spChg>
        <pc:grpChg chg="mod">
          <ac:chgData name="Liu, Karin C." userId="5640d135-fb2e-4021-95d5-781a01064d3a" providerId="ADAL" clId="{26866F2F-01BF-4476-8E20-25F639BC8082}" dt="2025-04-23T15:10:57.811" v="20" actId="1076"/>
          <ac:grpSpMkLst>
            <pc:docMk/>
            <pc:sldMk cId="2983717250" sldId="261"/>
            <ac:grpSpMk id="21" creationId="{EC50E32F-38C3-43B7-1B0F-7720260D4059}"/>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504220-2998-4CEF-B4E3-104FEF8616FE}" type="datetimeFigureOut">
              <a:rPr lang="en-US" smtClean="0"/>
              <a:t>4/23/2025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370139-D745-4A21-977A-B44D97739FF6}" type="slidenum">
              <a:rPr lang="en-US" smtClean="0"/>
              <a:t>‹#›</a:t>
            </a:fld>
            <a:endParaRPr lang="en-US"/>
          </a:p>
        </p:txBody>
      </p:sp>
    </p:spTree>
    <p:extLst>
      <p:ext uri="{BB962C8B-B14F-4D97-AF65-F5344CB8AC3E}">
        <p14:creationId xmlns:p14="http://schemas.microsoft.com/office/powerpoint/2010/main" val="3811674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370139-D745-4A21-977A-B44D97739FF6}" type="slidenum">
              <a:rPr lang="en-US" smtClean="0"/>
              <a:t>1</a:t>
            </a:fld>
            <a:endParaRPr lang="en-US"/>
          </a:p>
        </p:txBody>
      </p:sp>
    </p:spTree>
    <p:extLst>
      <p:ext uri="{BB962C8B-B14F-4D97-AF65-F5344CB8AC3E}">
        <p14:creationId xmlns:p14="http://schemas.microsoft.com/office/powerpoint/2010/main" val="3462889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hardeep.singh@va.gov" TargetMode="External"/><Relationship Id="rId5" Type="http://schemas.openxmlformats.org/officeDocument/2006/relationships/image" Target="../media/image3.png"/><Relationship Id="rId4" Type="http://schemas.openxmlformats.org/officeDocument/2006/relationships/image" Target="../media/image2.svg"/><Relationship Id="rId9" Type="http://schemas.openxmlformats.org/officeDocument/2006/relationships/hyperlink" Target="https://www.healthit.gov/topic/safety/safer-guid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8270" y="2347483"/>
            <a:ext cx="7772400" cy="7710549"/>
          </a:xfrm>
          <a:custGeom>
            <a:avLst/>
            <a:gdLst/>
            <a:ahLst/>
            <a:cxnLst/>
            <a:rect l="l" t="t" r="r" b="b"/>
            <a:pathLst>
              <a:path w="7772400" h="7772400">
                <a:moveTo>
                  <a:pt x="0" y="0"/>
                </a:moveTo>
                <a:lnTo>
                  <a:pt x="7772400" y="0"/>
                </a:lnTo>
                <a:lnTo>
                  <a:pt x="7772400" y="7772400"/>
                </a:lnTo>
                <a:lnTo>
                  <a:pt x="0" y="7772400"/>
                </a:lnTo>
                <a:lnTo>
                  <a:pt x="0" y="0"/>
                </a:lnTo>
                <a:close/>
              </a:path>
            </a:pathLst>
          </a:custGeom>
          <a:blipFill>
            <a:blip r:embed="rId3">
              <a:alphaModFix amt="79000"/>
              <a:extLst>
                <a:ext uri="{96DAC541-7B7A-43D3-8B79-37D633B846F1}">
                  <asvg:svgBlip xmlns:asvg="http://schemas.microsoft.com/office/drawing/2016/SVG/main" r:embed="rId4"/>
                </a:ext>
              </a:extLst>
            </a:blip>
            <a:stretch>
              <a:fillRect/>
            </a:stretch>
          </a:blipFill>
        </p:spPr>
        <p:txBody>
          <a:bodyPr/>
          <a:lstStyle/>
          <a:p>
            <a:endParaRPr lang="en-US" dirty="0"/>
          </a:p>
        </p:txBody>
      </p:sp>
      <p:grpSp>
        <p:nvGrpSpPr>
          <p:cNvPr id="6" name="Group 28">
            <a:extLst>
              <a:ext uri="{FF2B5EF4-FFF2-40B4-BE49-F238E27FC236}">
                <a16:creationId xmlns:a16="http://schemas.microsoft.com/office/drawing/2014/main" id="{3FC8ABE5-8DA5-C5F6-9915-69E26B87D5AE}"/>
              </a:ext>
            </a:extLst>
          </p:cNvPr>
          <p:cNvGrpSpPr/>
          <p:nvPr/>
        </p:nvGrpSpPr>
        <p:grpSpPr>
          <a:xfrm flipV="1">
            <a:off x="100413" y="8421650"/>
            <a:ext cx="7537849" cy="1252902"/>
            <a:chOff x="0" y="-28575"/>
            <a:chExt cx="1452567" cy="2446811"/>
          </a:xfrm>
        </p:grpSpPr>
        <p:sp>
          <p:nvSpPr>
            <p:cNvPr id="7" name="Freeform 29">
              <a:extLst>
                <a:ext uri="{FF2B5EF4-FFF2-40B4-BE49-F238E27FC236}">
                  <a16:creationId xmlns:a16="http://schemas.microsoft.com/office/drawing/2014/main" id="{B421FDE9-5E25-E6B2-8D92-BDF0ACD366C5}"/>
                </a:ext>
              </a:extLst>
            </p:cNvPr>
            <p:cNvSpPr/>
            <p:nvPr/>
          </p:nvSpPr>
          <p:spPr>
            <a:xfrm>
              <a:off x="0" y="0"/>
              <a:ext cx="1452567" cy="2418236"/>
            </a:xfrm>
            <a:custGeom>
              <a:avLst/>
              <a:gdLst/>
              <a:ahLst/>
              <a:cxnLst/>
              <a:rect l="l" t="t" r="r" b="b"/>
              <a:pathLst>
                <a:path w="1452567" h="2262411">
                  <a:moveTo>
                    <a:pt x="26904" y="0"/>
                  </a:moveTo>
                  <a:lnTo>
                    <a:pt x="1425663" y="0"/>
                  </a:lnTo>
                  <a:cubicBezTo>
                    <a:pt x="1440521" y="0"/>
                    <a:pt x="1452567" y="12045"/>
                    <a:pt x="1452567" y="26904"/>
                  </a:cubicBezTo>
                  <a:lnTo>
                    <a:pt x="1452567" y="2235507"/>
                  </a:lnTo>
                  <a:cubicBezTo>
                    <a:pt x="1452567" y="2250366"/>
                    <a:pt x="1440521" y="2262411"/>
                    <a:pt x="1425663" y="2262411"/>
                  </a:cubicBezTo>
                  <a:lnTo>
                    <a:pt x="26904" y="2262411"/>
                  </a:lnTo>
                  <a:cubicBezTo>
                    <a:pt x="12045" y="2262411"/>
                    <a:pt x="0" y="2250366"/>
                    <a:pt x="0" y="2235507"/>
                  </a:cubicBezTo>
                  <a:lnTo>
                    <a:pt x="0" y="26904"/>
                  </a:lnTo>
                  <a:cubicBezTo>
                    <a:pt x="0" y="12045"/>
                    <a:pt x="12045" y="0"/>
                    <a:pt x="26904" y="0"/>
                  </a:cubicBezTo>
                  <a:close/>
                </a:path>
              </a:pathLst>
            </a:custGeom>
            <a:solidFill>
              <a:srgbClr val="CAE9EB"/>
            </a:solidFill>
          </p:spPr>
          <p:txBody>
            <a:bodyPr/>
            <a:lstStyle/>
            <a:p>
              <a:endParaRPr lang="en-US" dirty="0"/>
            </a:p>
          </p:txBody>
        </p:sp>
        <p:sp>
          <p:nvSpPr>
            <p:cNvPr id="9" name="TextBox 8">
              <a:extLst>
                <a:ext uri="{FF2B5EF4-FFF2-40B4-BE49-F238E27FC236}">
                  <a16:creationId xmlns:a16="http://schemas.microsoft.com/office/drawing/2014/main" id="{7170C71C-4A57-0DA7-AE7F-7764CBEF3516}"/>
                </a:ext>
              </a:extLst>
            </p:cNvPr>
            <p:cNvSpPr txBox="1"/>
            <p:nvPr/>
          </p:nvSpPr>
          <p:spPr>
            <a:xfrm>
              <a:off x="0" y="-28575"/>
              <a:ext cx="1452567" cy="2290986"/>
            </a:xfrm>
            <a:prstGeom prst="rect">
              <a:avLst/>
            </a:prstGeom>
          </p:spPr>
          <p:txBody>
            <a:bodyPr lIns="50800" tIns="50800" rIns="50800" bIns="50800" rtlCol="0" anchor="ctr"/>
            <a:lstStyle/>
            <a:p>
              <a:pPr algn="ctr">
                <a:lnSpc>
                  <a:spcPts val="1960"/>
                </a:lnSpc>
                <a:spcBef>
                  <a:spcPct val="0"/>
                </a:spcBef>
              </a:pPr>
              <a:endParaRPr dirty="0"/>
            </a:p>
          </p:txBody>
        </p:sp>
      </p:grpSp>
      <p:grpSp>
        <p:nvGrpSpPr>
          <p:cNvPr id="3" name="Group 3"/>
          <p:cNvGrpSpPr/>
          <p:nvPr/>
        </p:nvGrpSpPr>
        <p:grpSpPr>
          <a:xfrm>
            <a:off x="2698956" y="1746280"/>
            <a:ext cx="5073444" cy="2520920"/>
            <a:chOff x="0" y="0"/>
            <a:chExt cx="2018579" cy="867492"/>
          </a:xfrm>
        </p:grpSpPr>
        <p:sp>
          <p:nvSpPr>
            <p:cNvPr id="4" name="Freeform 4"/>
            <p:cNvSpPr/>
            <p:nvPr/>
          </p:nvSpPr>
          <p:spPr>
            <a:xfrm>
              <a:off x="0" y="0"/>
              <a:ext cx="2018579" cy="867492"/>
            </a:xfrm>
            <a:custGeom>
              <a:avLst/>
              <a:gdLst/>
              <a:ahLst/>
              <a:cxnLst/>
              <a:rect l="l" t="t" r="r" b="b"/>
              <a:pathLst>
                <a:path w="2018579" h="867492">
                  <a:moveTo>
                    <a:pt x="43832" y="0"/>
                  </a:moveTo>
                  <a:lnTo>
                    <a:pt x="1974747" y="0"/>
                  </a:lnTo>
                  <a:cubicBezTo>
                    <a:pt x="1998955" y="0"/>
                    <a:pt x="2018579" y="19624"/>
                    <a:pt x="2018579" y="43832"/>
                  </a:cubicBezTo>
                  <a:lnTo>
                    <a:pt x="2018579" y="823659"/>
                  </a:lnTo>
                  <a:cubicBezTo>
                    <a:pt x="2018579" y="835284"/>
                    <a:pt x="2013961" y="846433"/>
                    <a:pt x="2005741" y="854653"/>
                  </a:cubicBezTo>
                  <a:cubicBezTo>
                    <a:pt x="1997521" y="862873"/>
                    <a:pt x="1986372" y="867492"/>
                    <a:pt x="1974747" y="867492"/>
                  </a:cubicBezTo>
                  <a:lnTo>
                    <a:pt x="43832" y="867492"/>
                  </a:lnTo>
                  <a:cubicBezTo>
                    <a:pt x="32207" y="867492"/>
                    <a:pt x="21058" y="862873"/>
                    <a:pt x="12838" y="854653"/>
                  </a:cubicBezTo>
                  <a:cubicBezTo>
                    <a:pt x="4618" y="846433"/>
                    <a:pt x="0" y="835284"/>
                    <a:pt x="0" y="823659"/>
                  </a:cubicBezTo>
                  <a:lnTo>
                    <a:pt x="0" y="43832"/>
                  </a:lnTo>
                  <a:cubicBezTo>
                    <a:pt x="0" y="19624"/>
                    <a:pt x="19624" y="0"/>
                    <a:pt x="43832" y="0"/>
                  </a:cubicBezTo>
                  <a:close/>
                </a:path>
              </a:pathLst>
            </a:custGeom>
            <a:solidFill>
              <a:srgbClr val="3F515F"/>
            </a:solidFill>
          </p:spPr>
          <p:txBody>
            <a:bodyPr/>
            <a:lstStyle/>
            <a:p>
              <a:endParaRPr lang="en-US" dirty="0"/>
            </a:p>
          </p:txBody>
        </p:sp>
        <p:sp>
          <p:nvSpPr>
            <p:cNvPr id="5" name="TextBox 5"/>
            <p:cNvSpPr txBox="1"/>
            <p:nvPr/>
          </p:nvSpPr>
          <p:spPr>
            <a:xfrm>
              <a:off x="0" y="-47625"/>
              <a:ext cx="2018579" cy="915117"/>
            </a:xfrm>
            <a:prstGeom prst="rect">
              <a:avLst/>
            </a:prstGeom>
          </p:spPr>
          <p:txBody>
            <a:bodyPr lIns="47790" tIns="47790" rIns="47790" bIns="47790" rtlCol="0" anchor="ctr"/>
            <a:lstStyle/>
            <a:p>
              <a:pPr algn="ctr">
                <a:lnSpc>
                  <a:spcPts val="1505"/>
                </a:lnSpc>
              </a:pPr>
              <a:endParaRPr dirty="0"/>
            </a:p>
          </p:txBody>
        </p:sp>
      </p:grpSp>
      <p:sp>
        <p:nvSpPr>
          <p:cNvPr id="8" name="TextBox 8"/>
          <p:cNvSpPr txBox="1"/>
          <p:nvPr/>
        </p:nvSpPr>
        <p:spPr>
          <a:xfrm>
            <a:off x="-1" y="799813"/>
            <a:ext cx="7808374" cy="1103282"/>
          </a:xfrm>
          <a:prstGeom prst="rect">
            <a:avLst/>
          </a:prstGeom>
        </p:spPr>
        <p:txBody>
          <a:bodyPr lIns="47790" tIns="47790" rIns="47790" bIns="47790" rtlCol="0" anchor="ctr"/>
          <a:lstStyle/>
          <a:p>
            <a:pPr algn="ctr">
              <a:lnSpc>
                <a:spcPts val="1505"/>
              </a:lnSpc>
            </a:pPr>
            <a:endParaRPr dirty="0"/>
          </a:p>
        </p:txBody>
      </p:sp>
      <p:sp>
        <p:nvSpPr>
          <p:cNvPr id="14" name="TextBox 14"/>
          <p:cNvSpPr txBox="1"/>
          <p:nvPr/>
        </p:nvSpPr>
        <p:spPr>
          <a:xfrm>
            <a:off x="2801384" y="1789599"/>
            <a:ext cx="4950610" cy="2477601"/>
          </a:xfrm>
          <a:prstGeom prst="rect">
            <a:avLst/>
          </a:prstGeom>
        </p:spPr>
        <p:txBody>
          <a:bodyPr wrap="square" lIns="0" tIns="0" rIns="0" bIns="0" rtlCol="0" anchor="t">
            <a:spAutoFit/>
          </a:bodyPr>
          <a:lstStyle/>
          <a:p>
            <a:pPr>
              <a:spcBef>
                <a:spcPct val="0"/>
              </a:spcBef>
            </a:pPr>
            <a:r>
              <a:rPr lang="en-US" sz="1150" i="1" dirty="0">
                <a:solidFill>
                  <a:srgbClr val="FFFFFF"/>
                </a:solidFill>
                <a:latin typeface="Arial" panose="020B0604020202020204" pitchFamily="34" charset="0"/>
                <a:ea typeface="Poppins"/>
                <a:cs typeface="Arial" panose="020B0604020202020204" pitchFamily="34" charset="0"/>
                <a:sym typeface="Poppins"/>
              </a:rPr>
              <a:t>This project partnership enables electronic health record modernization (EHRM)-related patient safety to become an organizational priority. VA’s self-assessment of Safety Assurance Factors for EHR Resilience (SAFER) Guide practices will provide a robust foundation for ensuring that EHRM related activities and associated work systems are safe and effective. It will enable development of tools, activities, processes, policies, and strategies for achieving EHRM benefits in real-world clinical settings.</a:t>
            </a:r>
          </a:p>
          <a:p>
            <a:pPr algn="ctr">
              <a:spcBef>
                <a:spcPct val="0"/>
              </a:spcBef>
            </a:pPr>
            <a:endParaRPr lang="en-US" sz="1150" dirty="0">
              <a:solidFill>
                <a:srgbClr val="FFFFFF"/>
              </a:solidFill>
              <a:latin typeface="Arial" panose="020B0604020202020204" pitchFamily="34" charset="0"/>
              <a:ea typeface="Poppins"/>
              <a:cs typeface="Arial" panose="020B0604020202020204" pitchFamily="34" charset="0"/>
              <a:sym typeface="Poppins"/>
            </a:endParaRPr>
          </a:p>
          <a:p>
            <a:pPr>
              <a:spcBef>
                <a:spcPct val="0"/>
              </a:spcBef>
            </a:pPr>
            <a:r>
              <a:rPr lang="en-US" sz="1150" b="1" dirty="0">
                <a:solidFill>
                  <a:srgbClr val="FFFFFF"/>
                </a:solidFill>
                <a:latin typeface="Arial" panose="020B0604020202020204" pitchFamily="34" charset="0"/>
                <a:ea typeface="Poppins"/>
                <a:cs typeface="Arial" panose="020B0604020202020204" pitchFamily="34" charset="0"/>
                <a:sym typeface="Poppins"/>
              </a:rPr>
              <a:t>Objective: </a:t>
            </a:r>
            <a:r>
              <a:rPr lang="en-US" sz="1150" dirty="0">
                <a:solidFill>
                  <a:srgbClr val="FFFFFF"/>
                </a:solidFill>
                <a:latin typeface="Arial" panose="020B0604020202020204" pitchFamily="34" charset="0"/>
                <a:ea typeface="Poppins"/>
                <a:cs typeface="Arial" panose="020B0604020202020204" pitchFamily="34" charset="0"/>
                <a:sym typeface="Poppins"/>
              </a:rPr>
              <a:t>Enable a proactive assessment of risks and vulnerabilities to help address potential VA EHR-related safety hazards before any harm occurs.</a:t>
            </a:r>
          </a:p>
          <a:p>
            <a:pPr>
              <a:spcBef>
                <a:spcPct val="0"/>
              </a:spcBef>
            </a:pPr>
            <a:endParaRPr lang="en-US" sz="1150" dirty="0">
              <a:solidFill>
                <a:srgbClr val="FFFFFF"/>
              </a:solidFill>
              <a:latin typeface="Arial" panose="020B0604020202020204" pitchFamily="34" charset="0"/>
              <a:ea typeface="Poppins"/>
              <a:cs typeface="Arial" panose="020B0604020202020204" pitchFamily="34" charset="0"/>
              <a:sym typeface="Poppins"/>
            </a:endParaRPr>
          </a:p>
          <a:p>
            <a:pPr>
              <a:spcBef>
                <a:spcPct val="0"/>
              </a:spcBef>
            </a:pPr>
            <a:r>
              <a:rPr lang="en-US" sz="1150" b="1" dirty="0">
                <a:solidFill>
                  <a:srgbClr val="FFFFFF"/>
                </a:solidFill>
                <a:latin typeface="Arial" panose="020B0604020202020204" pitchFamily="34" charset="0"/>
                <a:ea typeface="Poppins"/>
                <a:cs typeface="Arial" panose="020B0604020202020204" pitchFamily="34" charset="0"/>
                <a:sym typeface="Poppins"/>
              </a:rPr>
              <a:t>Methods: </a:t>
            </a:r>
            <a:r>
              <a:rPr lang="en-US" sz="1150" dirty="0">
                <a:solidFill>
                  <a:srgbClr val="FFFFFF"/>
                </a:solidFill>
                <a:latin typeface="Arial" panose="020B0604020202020204" pitchFamily="34" charset="0"/>
                <a:ea typeface="Poppins"/>
                <a:cs typeface="Arial" panose="020B0604020202020204" pitchFamily="34" charset="0"/>
                <a:sym typeface="Poppins"/>
              </a:rPr>
              <a:t>Interviews and document review related to 2 SAFER Guides (High Priority Practices and Organizational Responsibilities).</a:t>
            </a:r>
          </a:p>
        </p:txBody>
      </p:sp>
      <p:grpSp>
        <p:nvGrpSpPr>
          <p:cNvPr id="37" name="Group 37"/>
          <p:cNvGrpSpPr/>
          <p:nvPr/>
        </p:nvGrpSpPr>
        <p:grpSpPr>
          <a:xfrm>
            <a:off x="1" y="4267200"/>
            <a:ext cx="7772400" cy="298805"/>
            <a:chOff x="0" y="0"/>
            <a:chExt cx="3081270" cy="200910"/>
          </a:xfrm>
        </p:grpSpPr>
        <p:sp>
          <p:nvSpPr>
            <p:cNvPr id="38" name="Freeform 38"/>
            <p:cNvSpPr/>
            <p:nvPr/>
          </p:nvSpPr>
          <p:spPr>
            <a:xfrm>
              <a:off x="0" y="0"/>
              <a:ext cx="3081270" cy="200910"/>
            </a:xfrm>
            <a:custGeom>
              <a:avLst/>
              <a:gdLst/>
              <a:ahLst/>
              <a:cxnLst/>
              <a:rect l="l" t="t" r="r" b="b"/>
              <a:pathLst>
                <a:path w="3081270" h="200910">
                  <a:moveTo>
                    <a:pt x="0" y="0"/>
                  </a:moveTo>
                  <a:lnTo>
                    <a:pt x="3081270" y="0"/>
                  </a:lnTo>
                  <a:lnTo>
                    <a:pt x="3081270" y="200910"/>
                  </a:lnTo>
                  <a:lnTo>
                    <a:pt x="0" y="200910"/>
                  </a:lnTo>
                  <a:close/>
                </a:path>
              </a:pathLst>
            </a:custGeom>
            <a:solidFill>
              <a:srgbClr val="E2A621"/>
            </a:solidFill>
            <a:ln cap="sq">
              <a:noFill/>
              <a:prstDash val="solid"/>
              <a:miter/>
            </a:ln>
          </p:spPr>
          <p:txBody>
            <a:bodyPr/>
            <a:lstStyle/>
            <a:p>
              <a:endParaRPr lang="en-US" dirty="0"/>
            </a:p>
          </p:txBody>
        </p:sp>
        <p:sp>
          <p:nvSpPr>
            <p:cNvPr id="39" name="TextBox 39"/>
            <p:cNvSpPr txBox="1"/>
            <p:nvPr/>
          </p:nvSpPr>
          <p:spPr>
            <a:xfrm>
              <a:off x="0" y="-47625"/>
              <a:ext cx="3081270" cy="248535"/>
            </a:xfrm>
            <a:prstGeom prst="rect">
              <a:avLst/>
            </a:prstGeom>
          </p:spPr>
          <p:txBody>
            <a:bodyPr lIns="47790" tIns="47790" rIns="47790" bIns="47790" rtlCol="0" anchor="ctr"/>
            <a:lstStyle/>
            <a:p>
              <a:pPr algn="ctr">
                <a:lnSpc>
                  <a:spcPts val="1505"/>
                </a:lnSpc>
              </a:pPr>
              <a:endParaRPr dirty="0"/>
            </a:p>
          </p:txBody>
        </p:sp>
      </p:grpSp>
      <p:sp>
        <p:nvSpPr>
          <p:cNvPr id="44" name="Freeform 44"/>
          <p:cNvSpPr/>
          <p:nvPr/>
        </p:nvSpPr>
        <p:spPr>
          <a:xfrm>
            <a:off x="0" y="181592"/>
            <a:ext cx="5825995" cy="543986"/>
          </a:xfrm>
          <a:custGeom>
            <a:avLst/>
            <a:gdLst/>
            <a:ahLst/>
            <a:cxnLst/>
            <a:rect l="l" t="t" r="r" b="b"/>
            <a:pathLst>
              <a:path w="5825995" h="543986">
                <a:moveTo>
                  <a:pt x="0" y="0"/>
                </a:moveTo>
                <a:lnTo>
                  <a:pt x="5825995" y="0"/>
                </a:lnTo>
                <a:lnTo>
                  <a:pt x="5825995" y="543986"/>
                </a:lnTo>
                <a:lnTo>
                  <a:pt x="0" y="543986"/>
                </a:lnTo>
                <a:lnTo>
                  <a:pt x="0" y="0"/>
                </a:lnTo>
                <a:close/>
              </a:path>
            </a:pathLst>
          </a:custGeom>
          <a:blipFill>
            <a:blip r:embed="rId5"/>
            <a:stretch>
              <a:fillRect/>
            </a:stretch>
          </a:blipFill>
        </p:spPr>
        <p:txBody>
          <a:bodyPr/>
          <a:lstStyle/>
          <a:p>
            <a:endParaRPr lang="en-US" dirty="0"/>
          </a:p>
        </p:txBody>
      </p:sp>
      <p:sp>
        <p:nvSpPr>
          <p:cNvPr id="46" name="Rectangle 45">
            <a:extLst>
              <a:ext uri="{FF2B5EF4-FFF2-40B4-BE49-F238E27FC236}">
                <a16:creationId xmlns:a16="http://schemas.microsoft.com/office/drawing/2014/main" id="{B74C9AF0-C54D-43F2-14FA-EB073C781E41}"/>
              </a:ext>
            </a:extLst>
          </p:cNvPr>
          <p:cNvSpPr/>
          <p:nvPr/>
        </p:nvSpPr>
        <p:spPr>
          <a:xfrm>
            <a:off x="0" y="761999"/>
            <a:ext cx="7772400" cy="980849"/>
          </a:xfrm>
          <a:prstGeom prst="rect">
            <a:avLst/>
          </a:prstGeom>
          <a:solidFill>
            <a:srgbClr val="2799B7"/>
          </a:solidFill>
          <a:ln>
            <a:noFill/>
          </a:ln>
          <a:effectLst>
            <a:outerShdw blurRad="44450" dist="27940" dir="5400000" algn="ctr">
              <a:srgbClr val="000000">
                <a:alpha val="32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FFFF"/>
                </a:solidFill>
                <a:latin typeface="Arial" panose="020B0604020202020204" pitchFamily="34" charset="0"/>
                <a:cs typeface="Arial" panose="020B0604020202020204" pitchFamily="34" charset="0"/>
              </a:rPr>
              <a:t>The SAFER VA EHRM Project: </a:t>
            </a:r>
          </a:p>
          <a:p>
            <a:pPr algn="ctr"/>
            <a:r>
              <a:rPr lang="en-US" sz="2000" b="1" dirty="0">
                <a:solidFill>
                  <a:srgbClr val="FFFFFF"/>
                </a:solidFill>
                <a:latin typeface="Arial" panose="020B0604020202020204" pitchFamily="34" charset="0"/>
                <a:cs typeface="Arial" panose="020B0604020202020204" pitchFamily="34" charset="0"/>
              </a:rPr>
              <a:t>A Proactive Self-Assessment of Patient Safety</a:t>
            </a:r>
          </a:p>
          <a:p>
            <a:pPr algn="ctr"/>
            <a:r>
              <a:rPr lang="en-US" dirty="0">
                <a:solidFill>
                  <a:srgbClr val="FFFFFF"/>
                </a:solidFill>
                <a:latin typeface="Arial" panose="020B0604020202020204" pitchFamily="34" charset="0"/>
                <a:cs typeface="Arial" panose="020B0604020202020204" pitchFamily="34" charset="0"/>
              </a:rPr>
              <a:t>A PROVEN Rapid Pilot Project</a:t>
            </a:r>
          </a:p>
        </p:txBody>
      </p:sp>
      <p:sp>
        <p:nvSpPr>
          <p:cNvPr id="11" name="TextBox 27">
            <a:extLst>
              <a:ext uri="{FF2B5EF4-FFF2-40B4-BE49-F238E27FC236}">
                <a16:creationId xmlns:a16="http://schemas.microsoft.com/office/drawing/2014/main" id="{88480A41-51EA-2ACF-5CEF-CB4130930F1E}"/>
              </a:ext>
            </a:extLst>
          </p:cNvPr>
          <p:cNvSpPr txBox="1"/>
          <p:nvPr/>
        </p:nvSpPr>
        <p:spPr>
          <a:xfrm>
            <a:off x="4297657" y="4949029"/>
            <a:ext cx="2775604" cy="218008"/>
          </a:xfrm>
          <a:prstGeom prst="rect">
            <a:avLst/>
          </a:prstGeom>
        </p:spPr>
        <p:txBody>
          <a:bodyPr lIns="0" tIns="0" rIns="0" bIns="0" rtlCol="0" anchor="t">
            <a:spAutoFit/>
          </a:bodyPr>
          <a:lstStyle/>
          <a:p>
            <a:pPr algn="ctr">
              <a:lnSpc>
                <a:spcPts val="1679"/>
              </a:lnSpc>
            </a:pPr>
            <a:r>
              <a:rPr lang="en-US" b="1" dirty="0">
                <a:solidFill>
                  <a:srgbClr val="FFFFFF"/>
                </a:solidFill>
                <a:latin typeface="Arial" panose="020B0604020202020204" pitchFamily="34" charset="0"/>
                <a:ea typeface="Poppins Bold"/>
                <a:cs typeface="Arial" panose="020B0604020202020204" pitchFamily="34" charset="0"/>
                <a:sym typeface="Poppins Bold"/>
              </a:rPr>
              <a:t>Dissemination</a:t>
            </a:r>
          </a:p>
        </p:txBody>
      </p:sp>
      <p:sp>
        <p:nvSpPr>
          <p:cNvPr id="12" name="TextBox 11">
            <a:extLst>
              <a:ext uri="{FF2B5EF4-FFF2-40B4-BE49-F238E27FC236}">
                <a16:creationId xmlns:a16="http://schemas.microsoft.com/office/drawing/2014/main" id="{0E639378-BC06-7448-5F2C-5055070AD27A}"/>
              </a:ext>
            </a:extLst>
          </p:cNvPr>
          <p:cNvSpPr txBox="1"/>
          <p:nvPr/>
        </p:nvSpPr>
        <p:spPr>
          <a:xfrm>
            <a:off x="-78590" y="9644420"/>
            <a:ext cx="7772400" cy="430887"/>
          </a:xfrm>
          <a:prstGeom prst="rect">
            <a:avLst/>
          </a:prstGeom>
          <a:noFill/>
        </p:spPr>
        <p:txBody>
          <a:bodyPr wrap="square" rtlCol="0">
            <a:spAutoFit/>
          </a:bodyPr>
          <a:lstStyle/>
          <a:p>
            <a:r>
              <a:rPr lang="en-US" sz="1100" b="1" dirty="0">
                <a:solidFill>
                  <a:srgbClr val="3F515F"/>
                </a:solidFill>
                <a:latin typeface="Arial" panose="020B0604020202020204" pitchFamily="34" charset="0"/>
                <a:cs typeface="Arial" panose="020B0604020202020204" pitchFamily="34" charset="0"/>
              </a:rPr>
              <a:t>PI: Hardeep Singh, MD, MPH, </a:t>
            </a:r>
            <a:r>
              <a:rPr lang="en-US" sz="1100" dirty="0">
                <a:solidFill>
                  <a:srgbClr val="3F515F"/>
                </a:solidFill>
                <a:latin typeface="Arial" panose="020B0604020202020204" pitchFamily="34" charset="0"/>
                <a:cs typeface="Arial" panose="020B0604020202020204" pitchFamily="34" charset="0"/>
                <a:hlinkClick r:id="rId6"/>
              </a:rPr>
              <a:t>Hardeep.Singh@va.gov</a:t>
            </a:r>
            <a:endParaRPr lang="en-US" sz="1100" b="1" dirty="0">
              <a:solidFill>
                <a:srgbClr val="3F515F"/>
              </a:solidFill>
              <a:latin typeface="Arial" panose="020B0604020202020204" pitchFamily="34" charset="0"/>
              <a:cs typeface="Arial" panose="020B0604020202020204" pitchFamily="34" charset="0"/>
            </a:endParaRPr>
          </a:p>
          <a:p>
            <a:r>
              <a:rPr lang="en-US" sz="1100" dirty="0">
                <a:solidFill>
                  <a:srgbClr val="3F515F"/>
                </a:solidFill>
                <a:latin typeface="Arial" panose="020B0604020202020204" pitchFamily="34" charset="0"/>
                <a:cs typeface="Arial" panose="020B0604020202020204" pitchFamily="34" charset="0"/>
              </a:rPr>
              <a:t>VA HSR Center for Innovations in Quality, Effectiveness and Safety (IQuEST), Houston, TX</a:t>
            </a:r>
            <a:endParaRPr lang="en-US" sz="1100" b="1" dirty="0">
              <a:solidFill>
                <a:srgbClr val="3F515F"/>
              </a:solidFill>
              <a:latin typeface="Arial" panose="020B0604020202020204" pitchFamily="34" charset="0"/>
              <a:cs typeface="Arial" panose="020B0604020202020204" pitchFamily="34" charset="0"/>
            </a:endParaRPr>
          </a:p>
        </p:txBody>
      </p:sp>
      <p:sp>
        <p:nvSpPr>
          <p:cNvPr id="13" name="Freeform 31">
            <a:extLst>
              <a:ext uri="{FF2B5EF4-FFF2-40B4-BE49-F238E27FC236}">
                <a16:creationId xmlns:a16="http://schemas.microsoft.com/office/drawing/2014/main" id="{A9E218C4-26E5-EC62-CA61-064F11011A52}"/>
              </a:ext>
            </a:extLst>
          </p:cNvPr>
          <p:cNvSpPr/>
          <p:nvPr/>
        </p:nvSpPr>
        <p:spPr>
          <a:xfrm>
            <a:off x="8270" y="2044701"/>
            <a:ext cx="2690686" cy="2222499"/>
          </a:xfrm>
          <a:custGeom>
            <a:avLst/>
            <a:gdLst/>
            <a:ahLst/>
            <a:cxnLst/>
            <a:rect l="l" t="t" r="r" b="b"/>
            <a:pathLst>
              <a:path w="2690686" h="2137872">
                <a:moveTo>
                  <a:pt x="0" y="0"/>
                </a:moveTo>
                <a:lnTo>
                  <a:pt x="2690686" y="0"/>
                </a:lnTo>
                <a:lnTo>
                  <a:pt x="2690686" y="2137872"/>
                </a:lnTo>
                <a:lnTo>
                  <a:pt x="0" y="2137872"/>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dirty="0"/>
          </a:p>
        </p:txBody>
      </p:sp>
      <p:grpSp>
        <p:nvGrpSpPr>
          <p:cNvPr id="16" name="Group 28">
            <a:extLst>
              <a:ext uri="{FF2B5EF4-FFF2-40B4-BE49-F238E27FC236}">
                <a16:creationId xmlns:a16="http://schemas.microsoft.com/office/drawing/2014/main" id="{0AF3CC30-530F-4799-5586-BE057EBEE164}"/>
              </a:ext>
            </a:extLst>
          </p:cNvPr>
          <p:cNvGrpSpPr/>
          <p:nvPr/>
        </p:nvGrpSpPr>
        <p:grpSpPr>
          <a:xfrm>
            <a:off x="3904491" y="4782335"/>
            <a:ext cx="3742041" cy="3371065"/>
            <a:chOff x="0" y="0"/>
            <a:chExt cx="1452567" cy="2262411"/>
          </a:xfrm>
        </p:grpSpPr>
        <p:sp>
          <p:nvSpPr>
            <p:cNvPr id="17" name="Freeform 29">
              <a:extLst>
                <a:ext uri="{FF2B5EF4-FFF2-40B4-BE49-F238E27FC236}">
                  <a16:creationId xmlns:a16="http://schemas.microsoft.com/office/drawing/2014/main" id="{D385E702-1987-5E4D-9B0A-987E4213E504}"/>
                </a:ext>
              </a:extLst>
            </p:cNvPr>
            <p:cNvSpPr/>
            <p:nvPr/>
          </p:nvSpPr>
          <p:spPr>
            <a:xfrm>
              <a:off x="0" y="0"/>
              <a:ext cx="1452567" cy="2262411"/>
            </a:xfrm>
            <a:custGeom>
              <a:avLst/>
              <a:gdLst/>
              <a:ahLst/>
              <a:cxnLst/>
              <a:rect l="l" t="t" r="r" b="b"/>
              <a:pathLst>
                <a:path w="1452567" h="2262411">
                  <a:moveTo>
                    <a:pt x="26904" y="0"/>
                  </a:moveTo>
                  <a:lnTo>
                    <a:pt x="1425663" y="0"/>
                  </a:lnTo>
                  <a:cubicBezTo>
                    <a:pt x="1440521" y="0"/>
                    <a:pt x="1452567" y="12045"/>
                    <a:pt x="1452567" y="26904"/>
                  </a:cubicBezTo>
                  <a:lnTo>
                    <a:pt x="1452567" y="2235507"/>
                  </a:lnTo>
                  <a:cubicBezTo>
                    <a:pt x="1452567" y="2250366"/>
                    <a:pt x="1440521" y="2262411"/>
                    <a:pt x="1425663" y="2262411"/>
                  </a:cubicBezTo>
                  <a:lnTo>
                    <a:pt x="26904" y="2262411"/>
                  </a:lnTo>
                  <a:cubicBezTo>
                    <a:pt x="12045" y="2262411"/>
                    <a:pt x="0" y="2250366"/>
                    <a:pt x="0" y="2235507"/>
                  </a:cubicBezTo>
                  <a:lnTo>
                    <a:pt x="0" y="26904"/>
                  </a:lnTo>
                  <a:cubicBezTo>
                    <a:pt x="0" y="12045"/>
                    <a:pt x="12045" y="0"/>
                    <a:pt x="26904" y="0"/>
                  </a:cubicBezTo>
                  <a:close/>
                </a:path>
              </a:pathLst>
            </a:custGeom>
            <a:solidFill>
              <a:srgbClr val="CAE9EB"/>
            </a:solidFill>
          </p:spPr>
          <p:txBody>
            <a:bodyPr/>
            <a:lstStyle/>
            <a:p>
              <a:endParaRPr lang="en-US" dirty="0"/>
            </a:p>
          </p:txBody>
        </p:sp>
        <p:sp>
          <p:nvSpPr>
            <p:cNvPr id="18" name="TextBox 30">
              <a:extLst>
                <a:ext uri="{FF2B5EF4-FFF2-40B4-BE49-F238E27FC236}">
                  <a16:creationId xmlns:a16="http://schemas.microsoft.com/office/drawing/2014/main" id="{7DA8C0D6-7A2B-7093-32B2-78D1935ACE8B}"/>
                </a:ext>
              </a:extLst>
            </p:cNvPr>
            <p:cNvSpPr txBox="1"/>
            <p:nvPr/>
          </p:nvSpPr>
          <p:spPr>
            <a:xfrm>
              <a:off x="0" y="-28575"/>
              <a:ext cx="1452567" cy="2290986"/>
            </a:xfrm>
            <a:prstGeom prst="rect">
              <a:avLst/>
            </a:prstGeom>
          </p:spPr>
          <p:txBody>
            <a:bodyPr lIns="50800" tIns="50800" rIns="50800" bIns="50800" rtlCol="0" anchor="ctr"/>
            <a:lstStyle/>
            <a:p>
              <a:pPr algn="ctr">
                <a:lnSpc>
                  <a:spcPts val="1960"/>
                </a:lnSpc>
                <a:spcBef>
                  <a:spcPct val="0"/>
                </a:spcBef>
              </a:pPr>
              <a:endParaRPr dirty="0"/>
            </a:p>
          </p:txBody>
        </p:sp>
      </p:grpSp>
      <p:grpSp>
        <p:nvGrpSpPr>
          <p:cNvPr id="20" name="Group 28">
            <a:extLst>
              <a:ext uri="{FF2B5EF4-FFF2-40B4-BE49-F238E27FC236}">
                <a16:creationId xmlns:a16="http://schemas.microsoft.com/office/drawing/2014/main" id="{78B7AA25-DA91-99FD-702E-D1D7334F7C03}"/>
              </a:ext>
            </a:extLst>
          </p:cNvPr>
          <p:cNvGrpSpPr/>
          <p:nvPr/>
        </p:nvGrpSpPr>
        <p:grpSpPr>
          <a:xfrm>
            <a:off x="132793" y="4760136"/>
            <a:ext cx="3714290" cy="3393264"/>
            <a:chOff x="0" y="0"/>
            <a:chExt cx="1452567" cy="2262411"/>
          </a:xfrm>
        </p:grpSpPr>
        <p:sp>
          <p:nvSpPr>
            <p:cNvPr id="22" name="Freeform 29">
              <a:extLst>
                <a:ext uri="{FF2B5EF4-FFF2-40B4-BE49-F238E27FC236}">
                  <a16:creationId xmlns:a16="http://schemas.microsoft.com/office/drawing/2014/main" id="{79C9A325-D9BD-68B4-D6A5-F3C42714EA0D}"/>
                </a:ext>
              </a:extLst>
            </p:cNvPr>
            <p:cNvSpPr/>
            <p:nvPr/>
          </p:nvSpPr>
          <p:spPr>
            <a:xfrm>
              <a:off x="0" y="0"/>
              <a:ext cx="1452567" cy="2262411"/>
            </a:xfrm>
            <a:custGeom>
              <a:avLst/>
              <a:gdLst/>
              <a:ahLst/>
              <a:cxnLst/>
              <a:rect l="l" t="t" r="r" b="b"/>
              <a:pathLst>
                <a:path w="1452567" h="2262411">
                  <a:moveTo>
                    <a:pt x="26904" y="0"/>
                  </a:moveTo>
                  <a:lnTo>
                    <a:pt x="1425663" y="0"/>
                  </a:lnTo>
                  <a:cubicBezTo>
                    <a:pt x="1440521" y="0"/>
                    <a:pt x="1452567" y="12045"/>
                    <a:pt x="1452567" y="26904"/>
                  </a:cubicBezTo>
                  <a:lnTo>
                    <a:pt x="1452567" y="2235507"/>
                  </a:lnTo>
                  <a:cubicBezTo>
                    <a:pt x="1452567" y="2250366"/>
                    <a:pt x="1440521" y="2262411"/>
                    <a:pt x="1425663" y="2262411"/>
                  </a:cubicBezTo>
                  <a:lnTo>
                    <a:pt x="26904" y="2262411"/>
                  </a:lnTo>
                  <a:cubicBezTo>
                    <a:pt x="12045" y="2262411"/>
                    <a:pt x="0" y="2250366"/>
                    <a:pt x="0" y="2235507"/>
                  </a:cubicBezTo>
                  <a:lnTo>
                    <a:pt x="0" y="26904"/>
                  </a:lnTo>
                  <a:cubicBezTo>
                    <a:pt x="0" y="12045"/>
                    <a:pt x="12045" y="0"/>
                    <a:pt x="26904" y="0"/>
                  </a:cubicBezTo>
                  <a:close/>
                </a:path>
              </a:pathLst>
            </a:custGeom>
            <a:solidFill>
              <a:srgbClr val="CAE9EB"/>
            </a:solidFill>
          </p:spPr>
          <p:txBody>
            <a:bodyPr/>
            <a:lstStyle/>
            <a:p>
              <a:endParaRPr lang="en-US" dirty="0"/>
            </a:p>
          </p:txBody>
        </p:sp>
        <p:sp>
          <p:nvSpPr>
            <p:cNvPr id="31" name="TextBox 30">
              <a:extLst>
                <a:ext uri="{FF2B5EF4-FFF2-40B4-BE49-F238E27FC236}">
                  <a16:creationId xmlns:a16="http://schemas.microsoft.com/office/drawing/2014/main" id="{7BE95D52-59B1-9585-C296-FD6A15788472}"/>
                </a:ext>
              </a:extLst>
            </p:cNvPr>
            <p:cNvSpPr txBox="1"/>
            <p:nvPr/>
          </p:nvSpPr>
          <p:spPr>
            <a:xfrm>
              <a:off x="0" y="-28575"/>
              <a:ext cx="1452567" cy="2290986"/>
            </a:xfrm>
            <a:prstGeom prst="rect">
              <a:avLst/>
            </a:prstGeom>
          </p:spPr>
          <p:txBody>
            <a:bodyPr lIns="50800" tIns="50800" rIns="50800" bIns="50800" rtlCol="0" anchor="ctr"/>
            <a:lstStyle/>
            <a:p>
              <a:pPr algn="ctr">
                <a:lnSpc>
                  <a:spcPts val="1960"/>
                </a:lnSpc>
                <a:spcBef>
                  <a:spcPct val="0"/>
                </a:spcBef>
              </a:pPr>
              <a:endParaRPr dirty="0"/>
            </a:p>
          </p:txBody>
        </p:sp>
      </p:grpSp>
      <p:grpSp>
        <p:nvGrpSpPr>
          <p:cNvPr id="32" name="Group 24">
            <a:extLst>
              <a:ext uri="{FF2B5EF4-FFF2-40B4-BE49-F238E27FC236}">
                <a16:creationId xmlns:a16="http://schemas.microsoft.com/office/drawing/2014/main" id="{DE4E9AE1-C3CB-EED6-D8B9-FF70138A972B}"/>
              </a:ext>
            </a:extLst>
          </p:cNvPr>
          <p:cNvGrpSpPr/>
          <p:nvPr/>
        </p:nvGrpSpPr>
        <p:grpSpPr>
          <a:xfrm>
            <a:off x="111715" y="4580485"/>
            <a:ext cx="3735367" cy="463458"/>
            <a:chOff x="0" y="-28575"/>
            <a:chExt cx="1511832" cy="383193"/>
          </a:xfrm>
        </p:grpSpPr>
        <p:sp>
          <p:nvSpPr>
            <p:cNvPr id="34" name="Freeform 25">
              <a:extLst>
                <a:ext uri="{FF2B5EF4-FFF2-40B4-BE49-F238E27FC236}">
                  <a16:creationId xmlns:a16="http://schemas.microsoft.com/office/drawing/2014/main" id="{FDE0F179-89C7-1120-0465-4D0529EAB18B}"/>
                </a:ext>
              </a:extLst>
            </p:cNvPr>
            <p:cNvSpPr/>
            <p:nvPr/>
          </p:nvSpPr>
          <p:spPr>
            <a:xfrm>
              <a:off x="0" y="21700"/>
              <a:ext cx="1511831" cy="332918"/>
            </a:xfrm>
            <a:custGeom>
              <a:avLst/>
              <a:gdLst/>
              <a:ahLst/>
              <a:cxnLst/>
              <a:rect l="l" t="t" r="r" b="b"/>
              <a:pathLst>
                <a:path w="1511831" h="332918">
                  <a:moveTo>
                    <a:pt x="25849" y="0"/>
                  </a:moveTo>
                  <a:lnTo>
                    <a:pt x="1485982" y="0"/>
                  </a:lnTo>
                  <a:cubicBezTo>
                    <a:pt x="1500258" y="0"/>
                    <a:pt x="1511831" y="11573"/>
                    <a:pt x="1511831" y="25849"/>
                  </a:cubicBezTo>
                  <a:lnTo>
                    <a:pt x="1511831" y="307069"/>
                  </a:lnTo>
                  <a:cubicBezTo>
                    <a:pt x="1511831" y="321345"/>
                    <a:pt x="1500258" y="332918"/>
                    <a:pt x="1485982" y="332918"/>
                  </a:cubicBezTo>
                  <a:lnTo>
                    <a:pt x="25849" y="332918"/>
                  </a:lnTo>
                  <a:cubicBezTo>
                    <a:pt x="11573" y="332918"/>
                    <a:pt x="0" y="321345"/>
                    <a:pt x="0" y="307069"/>
                  </a:cubicBezTo>
                  <a:lnTo>
                    <a:pt x="0" y="25849"/>
                  </a:lnTo>
                  <a:cubicBezTo>
                    <a:pt x="0" y="11573"/>
                    <a:pt x="11573" y="0"/>
                    <a:pt x="25849" y="0"/>
                  </a:cubicBezTo>
                  <a:close/>
                </a:path>
              </a:pathLst>
            </a:custGeom>
            <a:solidFill>
              <a:srgbClr val="2899B7"/>
            </a:solidFill>
          </p:spPr>
          <p:txBody>
            <a:bodyPr/>
            <a:lstStyle/>
            <a:p>
              <a:endParaRPr lang="en-US" dirty="0"/>
            </a:p>
          </p:txBody>
        </p:sp>
        <p:sp>
          <p:nvSpPr>
            <p:cNvPr id="35" name="TextBox 26">
              <a:extLst>
                <a:ext uri="{FF2B5EF4-FFF2-40B4-BE49-F238E27FC236}">
                  <a16:creationId xmlns:a16="http://schemas.microsoft.com/office/drawing/2014/main" id="{30B1A8AF-237B-372D-2BFA-662211A48F3F}"/>
                </a:ext>
              </a:extLst>
            </p:cNvPr>
            <p:cNvSpPr txBox="1"/>
            <p:nvPr/>
          </p:nvSpPr>
          <p:spPr>
            <a:xfrm>
              <a:off x="0" y="-28575"/>
              <a:ext cx="1511832" cy="361493"/>
            </a:xfrm>
            <a:prstGeom prst="rect">
              <a:avLst/>
            </a:prstGeom>
          </p:spPr>
          <p:txBody>
            <a:bodyPr lIns="50800" tIns="50800" rIns="50800" bIns="50800" rtlCol="0" anchor="ctr"/>
            <a:lstStyle/>
            <a:p>
              <a:pPr algn="ctr">
                <a:lnSpc>
                  <a:spcPts val="2034"/>
                </a:lnSpc>
              </a:pPr>
              <a:endParaRPr dirty="0"/>
            </a:p>
          </p:txBody>
        </p:sp>
      </p:grpSp>
      <p:sp>
        <p:nvSpPr>
          <p:cNvPr id="36" name="TextBox 27">
            <a:extLst>
              <a:ext uri="{FF2B5EF4-FFF2-40B4-BE49-F238E27FC236}">
                <a16:creationId xmlns:a16="http://schemas.microsoft.com/office/drawing/2014/main" id="{6CBFEA15-D7C7-031E-64DC-79F985422522}"/>
              </a:ext>
            </a:extLst>
          </p:cNvPr>
          <p:cNvSpPr txBox="1"/>
          <p:nvPr/>
        </p:nvSpPr>
        <p:spPr>
          <a:xfrm>
            <a:off x="581280" y="4733695"/>
            <a:ext cx="2775604" cy="218008"/>
          </a:xfrm>
          <a:prstGeom prst="rect">
            <a:avLst/>
          </a:prstGeom>
        </p:spPr>
        <p:txBody>
          <a:bodyPr lIns="0" tIns="0" rIns="0" bIns="0" rtlCol="0" anchor="t">
            <a:spAutoFit/>
          </a:bodyPr>
          <a:lstStyle/>
          <a:p>
            <a:pPr algn="ctr">
              <a:lnSpc>
                <a:spcPts val="1679"/>
              </a:lnSpc>
            </a:pPr>
            <a:r>
              <a:rPr lang="en-US" b="1" dirty="0">
                <a:solidFill>
                  <a:srgbClr val="FFFFFF"/>
                </a:solidFill>
                <a:latin typeface="Arial" panose="020B0604020202020204" pitchFamily="34" charset="0"/>
                <a:ea typeface="Poppins Bold"/>
                <a:cs typeface="Arial" panose="020B0604020202020204" pitchFamily="34" charset="0"/>
                <a:sym typeface="Poppins Bold"/>
              </a:rPr>
              <a:t>Findings</a:t>
            </a:r>
          </a:p>
        </p:txBody>
      </p:sp>
      <p:grpSp>
        <p:nvGrpSpPr>
          <p:cNvPr id="21" name="Group 24">
            <a:extLst>
              <a:ext uri="{FF2B5EF4-FFF2-40B4-BE49-F238E27FC236}">
                <a16:creationId xmlns:a16="http://schemas.microsoft.com/office/drawing/2014/main" id="{EC50E32F-38C3-43B7-1B0F-7720260D4059}"/>
              </a:ext>
            </a:extLst>
          </p:cNvPr>
          <p:cNvGrpSpPr/>
          <p:nvPr/>
        </p:nvGrpSpPr>
        <p:grpSpPr>
          <a:xfrm>
            <a:off x="108684" y="6149631"/>
            <a:ext cx="7537848" cy="2246529"/>
            <a:chOff x="-1545258" y="-28575"/>
            <a:chExt cx="3068138" cy="1857456"/>
          </a:xfrm>
        </p:grpSpPr>
        <p:sp>
          <p:nvSpPr>
            <p:cNvPr id="23" name="Freeform 25">
              <a:extLst>
                <a:ext uri="{FF2B5EF4-FFF2-40B4-BE49-F238E27FC236}">
                  <a16:creationId xmlns:a16="http://schemas.microsoft.com/office/drawing/2014/main" id="{1036F301-AAC3-C149-C520-1DAFA00A9AE3}"/>
                </a:ext>
              </a:extLst>
            </p:cNvPr>
            <p:cNvSpPr/>
            <p:nvPr/>
          </p:nvSpPr>
          <p:spPr>
            <a:xfrm>
              <a:off x="-1545258" y="1495963"/>
              <a:ext cx="3068138" cy="332918"/>
            </a:xfrm>
            <a:custGeom>
              <a:avLst/>
              <a:gdLst/>
              <a:ahLst/>
              <a:cxnLst/>
              <a:rect l="l" t="t" r="r" b="b"/>
              <a:pathLst>
                <a:path w="1511831" h="332918">
                  <a:moveTo>
                    <a:pt x="25849" y="0"/>
                  </a:moveTo>
                  <a:lnTo>
                    <a:pt x="1485982" y="0"/>
                  </a:lnTo>
                  <a:cubicBezTo>
                    <a:pt x="1500258" y="0"/>
                    <a:pt x="1511831" y="11573"/>
                    <a:pt x="1511831" y="25849"/>
                  </a:cubicBezTo>
                  <a:lnTo>
                    <a:pt x="1511831" y="307069"/>
                  </a:lnTo>
                  <a:cubicBezTo>
                    <a:pt x="1511831" y="321345"/>
                    <a:pt x="1500258" y="332918"/>
                    <a:pt x="1485982" y="332918"/>
                  </a:cubicBezTo>
                  <a:lnTo>
                    <a:pt x="25849" y="332918"/>
                  </a:lnTo>
                  <a:cubicBezTo>
                    <a:pt x="11573" y="332918"/>
                    <a:pt x="0" y="321345"/>
                    <a:pt x="0" y="307069"/>
                  </a:cubicBezTo>
                  <a:lnTo>
                    <a:pt x="0" y="25849"/>
                  </a:lnTo>
                  <a:cubicBezTo>
                    <a:pt x="0" y="11573"/>
                    <a:pt x="11573" y="0"/>
                    <a:pt x="25849" y="0"/>
                  </a:cubicBezTo>
                  <a:close/>
                </a:path>
              </a:pathLst>
            </a:custGeom>
            <a:solidFill>
              <a:srgbClr val="2899B7"/>
            </a:solidFill>
          </p:spPr>
          <p:txBody>
            <a:bodyPr/>
            <a:lstStyle/>
            <a:p>
              <a:endParaRPr lang="en-US" dirty="0"/>
            </a:p>
          </p:txBody>
        </p:sp>
        <p:sp>
          <p:nvSpPr>
            <p:cNvPr id="24" name="TextBox 26">
              <a:extLst>
                <a:ext uri="{FF2B5EF4-FFF2-40B4-BE49-F238E27FC236}">
                  <a16:creationId xmlns:a16="http://schemas.microsoft.com/office/drawing/2014/main" id="{101139E7-5127-40E9-1C2B-0C40DA28940C}"/>
                </a:ext>
              </a:extLst>
            </p:cNvPr>
            <p:cNvSpPr txBox="1"/>
            <p:nvPr/>
          </p:nvSpPr>
          <p:spPr>
            <a:xfrm>
              <a:off x="0" y="-28575"/>
              <a:ext cx="1511832" cy="361493"/>
            </a:xfrm>
            <a:prstGeom prst="rect">
              <a:avLst/>
            </a:prstGeom>
          </p:spPr>
          <p:txBody>
            <a:bodyPr lIns="50800" tIns="50800" rIns="50800" bIns="50800" rtlCol="0" anchor="ctr"/>
            <a:lstStyle/>
            <a:p>
              <a:pPr algn="ctr">
                <a:lnSpc>
                  <a:spcPts val="2034"/>
                </a:lnSpc>
              </a:pPr>
              <a:endParaRPr dirty="0"/>
            </a:p>
          </p:txBody>
        </p:sp>
      </p:grpSp>
      <p:sp>
        <p:nvSpPr>
          <p:cNvPr id="43" name="TextBox 27">
            <a:extLst>
              <a:ext uri="{FF2B5EF4-FFF2-40B4-BE49-F238E27FC236}">
                <a16:creationId xmlns:a16="http://schemas.microsoft.com/office/drawing/2014/main" id="{48A1D9A4-300D-7082-B469-17B10277EAE5}"/>
              </a:ext>
            </a:extLst>
          </p:cNvPr>
          <p:cNvSpPr txBox="1"/>
          <p:nvPr/>
        </p:nvSpPr>
        <p:spPr>
          <a:xfrm>
            <a:off x="2489806" y="8126750"/>
            <a:ext cx="2775604" cy="218008"/>
          </a:xfrm>
          <a:prstGeom prst="rect">
            <a:avLst/>
          </a:prstGeom>
        </p:spPr>
        <p:txBody>
          <a:bodyPr lIns="0" tIns="0" rIns="0" bIns="0" rtlCol="0" anchor="t">
            <a:spAutoFit/>
          </a:bodyPr>
          <a:lstStyle/>
          <a:p>
            <a:pPr algn="ctr">
              <a:lnSpc>
                <a:spcPts val="1679"/>
              </a:lnSpc>
            </a:pPr>
            <a:r>
              <a:rPr lang="en-US" b="1" dirty="0">
                <a:solidFill>
                  <a:srgbClr val="FFFFFF"/>
                </a:solidFill>
                <a:latin typeface="Arial" panose="020B0604020202020204" pitchFamily="34" charset="0"/>
                <a:ea typeface="Poppins Bold"/>
                <a:cs typeface="Arial" panose="020B0604020202020204" pitchFamily="34" charset="0"/>
                <a:sym typeface="Poppins Bold"/>
              </a:rPr>
              <a:t>Dissemination</a:t>
            </a:r>
          </a:p>
        </p:txBody>
      </p:sp>
      <p:sp>
        <p:nvSpPr>
          <p:cNvPr id="45" name="TextBox 35">
            <a:extLst>
              <a:ext uri="{FF2B5EF4-FFF2-40B4-BE49-F238E27FC236}">
                <a16:creationId xmlns:a16="http://schemas.microsoft.com/office/drawing/2014/main" id="{163E51EF-521A-D747-7613-6ED5D5A35BF7}"/>
              </a:ext>
            </a:extLst>
          </p:cNvPr>
          <p:cNvSpPr txBox="1"/>
          <p:nvPr/>
        </p:nvSpPr>
        <p:spPr>
          <a:xfrm>
            <a:off x="3894748" y="5086616"/>
            <a:ext cx="3714290" cy="2862322"/>
          </a:xfrm>
          <a:prstGeom prst="rect">
            <a:avLst/>
          </a:prstGeom>
        </p:spPr>
        <p:txBody>
          <a:bodyPr wrap="square" lIns="0" tIns="0" rIns="0" bIns="0" rtlCol="0" anchor="t">
            <a:spAutoFit/>
          </a:bodyPr>
          <a:lstStyle/>
          <a:p>
            <a:pPr marL="63500" lvl="1" algn="l">
              <a:spcAft>
                <a:spcPts val="900"/>
              </a:spcAft>
            </a:pPr>
            <a:r>
              <a:rPr lang="en-US" sz="1150" dirty="0">
                <a:solidFill>
                  <a:srgbClr val="000000"/>
                </a:solidFill>
                <a:latin typeface="Arial" panose="020B0604020202020204" pitchFamily="34" charset="0"/>
                <a:ea typeface="Poppins"/>
                <a:cs typeface="Arial" panose="020B0604020202020204" pitchFamily="34" charset="0"/>
                <a:sym typeface="Poppins"/>
              </a:rPr>
              <a:t>Based on the project team’s findings and previous experience, they recommend that VA:</a:t>
            </a:r>
          </a:p>
          <a:p>
            <a:pPr marL="292100" lvl="2" indent="-119063">
              <a:spcAft>
                <a:spcPts val="900"/>
              </a:spcAft>
              <a:buFont typeface="Arial"/>
              <a:buChar char="•"/>
            </a:pPr>
            <a:r>
              <a:rPr lang="en-US" sz="1150" dirty="0">
                <a:solidFill>
                  <a:srgbClr val="000000"/>
                </a:solidFill>
                <a:latin typeface="Arial" panose="020B0604020202020204" pitchFamily="34" charset="0"/>
                <a:ea typeface="Poppins"/>
                <a:cs typeface="Arial" panose="020B0604020202020204" pitchFamily="34" charset="0"/>
                <a:sym typeface="Poppins"/>
              </a:rPr>
              <a:t>Convene a multidisciplinary team to review each SAFER Guide recommendation</a:t>
            </a:r>
          </a:p>
          <a:p>
            <a:pPr marL="292100" lvl="2" indent="-119063">
              <a:spcAft>
                <a:spcPts val="900"/>
              </a:spcAft>
              <a:buFont typeface="Arial"/>
              <a:buChar char="•"/>
            </a:pPr>
            <a:r>
              <a:rPr lang="en-US" sz="1150" dirty="0">
                <a:solidFill>
                  <a:srgbClr val="000000"/>
                </a:solidFill>
                <a:latin typeface="Arial" panose="020B0604020202020204" pitchFamily="34" charset="0"/>
                <a:ea typeface="Poppins"/>
                <a:cs typeface="Arial" panose="020B0604020202020204" pitchFamily="34" charset="0"/>
                <a:sym typeface="Poppins"/>
              </a:rPr>
              <a:t>Require that Oracle Health use the SAFER Guides to assess their EHR product and report on the extent to which their system can meet the recommendations.</a:t>
            </a:r>
          </a:p>
          <a:p>
            <a:pPr marL="292100" lvl="1" indent="-119063" algn="l">
              <a:spcAft>
                <a:spcPts val="900"/>
              </a:spcAft>
              <a:buFont typeface="Arial"/>
              <a:buChar char="•"/>
            </a:pPr>
            <a:r>
              <a:rPr lang="en-US" sz="1150" dirty="0">
                <a:solidFill>
                  <a:srgbClr val="000000"/>
                </a:solidFill>
                <a:latin typeface="Arial" panose="020B0604020202020204" pitchFamily="34" charset="0"/>
                <a:ea typeface="Poppins"/>
                <a:cs typeface="Arial" panose="020B0604020202020204" pitchFamily="34" charset="0"/>
                <a:sym typeface="Poppins"/>
              </a:rPr>
              <a:t>Establish a SAFER Guide Assessment workstream to develop the plans required to carry out SAFER Guide assessments at VA facilities</a:t>
            </a:r>
          </a:p>
          <a:p>
            <a:pPr marL="292100" lvl="1" indent="-119063" algn="l">
              <a:spcAft>
                <a:spcPts val="900"/>
              </a:spcAft>
              <a:buFont typeface="Arial"/>
              <a:buChar char="•"/>
            </a:pPr>
            <a:r>
              <a:rPr lang="en-US" sz="1150" dirty="0">
                <a:solidFill>
                  <a:srgbClr val="000000"/>
                </a:solidFill>
                <a:latin typeface="Arial" panose="020B0604020202020204" pitchFamily="34" charset="0"/>
                <a:ea typeface="Poppins"/>
                <a:cs typeface="Arial" panose="020B0604020202020204" pitchFamily="34" charset="0"/>
                <a:sym typeface="Poppins"/>
              </a:rPr>
              <a:t>Configure the National EHR build to meet each of the SAFER Guide recommendations</a:t>
            </a:r>
          </a:p>
        </p:txBody>
      </p:sp>
      <p:sp>
        <p:nvSpPr>
          <p:cNvPr id="47" name="TextBox 36">
            <a:extLst>
              <a:ext uri="{FF2B5EF4-FFF2-40B4-BE49-F238E27FC236}">
                <a16:creationId xmlns:a16="http://schemas.microsoft.com/office/drawing/2014/main" id="{E1C87005-B46D-1A44-FCA4-B8C692FAF7C2}"/>
              </a:ext>
            </a:extLst>
          </p:cNvPr>
          <p:cNvSpPr txBox="1"/>
          <p:nvPr/>
        </p:nvSpPr>
        <p:spPr>
          <a:xfrm>
            <a:off x="92142" y="8437608"/>
            <a:ext cx="7505935" cy="1238801"/>
          </a:xfrm>
          <a:prstGeom prst="rect">
            <a:avLst/>
          </a:prstGeom>
        </p:spPr>
        <p:txBody>
          <a:bodyPr wrap="square" lIns="0" tIns="0" rIns="0" bIns="0" rtlCol="0" anchor="t">
            <a:spAutoFit/>
          </a:bodyPr>
          <a:lstStyle/>
          <a:p>
            <a:pPr marL="248284" lvl="1" indent="-124142" algn="l">
              <a:buFont typeface="Arial"/>
              <a:buChar char="•"/>
            </a:pPr>
            <a:r>
              <a:rPr lang="en-US" sz="1150" dirty="0">
                <a:solidFill>
                  <a:srgbClr val="000000"/>
                </a:solidFill>
                <a:latin typeface="Arial" panose="020B0604020202020204" pitchFamily="34" charset="0"/>
                <a:ea typeface="Poppins"/>
                <a:cs typeface="Arial" panose="020B0604020202020204" pitchFamily="34" charset="0"/>
                <a:sym typeface="Poppins"/>
              </a:rPr>
              <a:t>Sittig DF, Yackel EE, Singh H. Five Strategies for a Safer EHR Modernization Journey. J Gen Intern Med. 2023;38(Suppl 4):940-942. doi:10.1007/s11606-023-08331-z</a:t>
            </a:r>
          </a:p>
          <a:p>
            <a:pPr marL="248284" lvl="1" indent="-124142" algn="l">
              <a:buFont typeface="Arial"/>
              <a:buChar char="•"/>
            </a:pPr>
            <a:r>
              <a:rPr lang="en-US" sz="1150" dirty="0" err="1">
                <a:solidFill>
                  <a:srgbClr val="000000"/>
                </a:solidFill>
                <a:latin typeface="Arial" panose="020B0604020202020204" pitchFamily="34" charset="0"/>
                <a:ea typeface="Poppins"/>
                <a:cs typeface="Arial" panose="020B0604020202020204" pitchFamily="34" charset="0"/>
                <a:sym typeface="Poppins"/>
              </a:rPr>
              <a:t>Sittig</a:t>
            </a:r>
            <a:r>
              <a:rPr lang="en-US" sz="1150" dirty="0">
                <a:solidFill>
                  <a:srgbClr val="000000"/>
                </a:solidFill>
                <a:latin typeface="Arial" panose="020B0604020202020204" pitchFamily="34" charset="0"/>
                <a:ea typeface="Poppins"/>
                <a:cs typeface="Arial" panose="020B0604020202020204" pitchFamily="34" charset="0"/>
                <a:sym typeface="Poppins"/>
              </a:rPr>
              <a:t> DF, Flanagan T, </a:t>
            </a:r>
            <a:r>
              <a:rPr lang="en-US" sz="1150" dirty="0" err="1">
                <a:solidFill>
                  <a:srgbClr val="000000"/>
                </a:solidFill>
                <a:latin typeface="Arial" panose="020B0604020202020204" pitchFamily="34" charset="0"/>
                <a:ea typeface="Poppins"/>
                <a:cs typeface="Arial" panose="020B0604020202020204" pitchFamily="34" charset="0"/>
                <a:sym typeface="Poppins"/>
              </a:rPr>
              <a:t>Sengstack</a:t>
            </a:r>
            <a:r>
              <a:rPr lang="en-US" sz="1150" dirty="0">
                <a:solidFill>
                  <a:srgbClr val="000000"/>
                </a:solidFill>
                <a:latin typeface="Arial" panose="020B0604020202020204" pitchFamily="34" charset="0"/>
                <a:ea typeface="Poppins"/>
                <a:cs typeface="Arial" panose="020B0604020202020204" pitchFamily="34" charset="0"/>
                <a:sym typeface="Poppins"/>
              </a:rPr>
              <a:t> P, </a:t>
            </a:r>
            <a:r>
              <a:rPr lang="en-US" sz="1150" dirty="0" err="1">
                <a:solidFill>
                  <a:srgbClr val="000000"/>
                </a:solidFill>
                <a:latin typeface="Arial" panose="020B0604020202020204" pitchFamily="34" charset="0"/>
                <a:ea typeface="Poppins"/>
                <a:cs typeface="Arial" panose="020B0604020202020204" pitchFamily="34" charset="0"/>
                <a:sym typeface="Poppins"/>
              </a:rPr>
              <a:t>Cholankeril</a:t>
            </a:r>
            <a:r>
              <a:rPr lang="en-US" sz="1150" dirty="0">
                <a:solidFill>
                  <a:srgbClr val="000000"/>
                </a:solidFill>
                <a:latin typeface="Arial" panose="020B0604020202020204" pitchFamily="34" charset="0"/>
                <a:ea typeface="Poppins"/>
                <a:cs typeface="Arial" panose="020B0604020202020204" pitchFamily="34" charset="0"/>
                <a:sym typeface="Poppins"/>
              </a:rPr>
              <a:t> RT, Ehsan S, </a:t>
            </a:r>
            <a:r>
              <a:rPr lang="en-US" sz="1150" dirty="0" err="1">
                <a:solidFill>
                  <a:srgbClr val="000000"/>
                </a:solidFill>
                <a:latin typeface="Arial" panose="020B0604020202020204" pitchFamily="34" charset="0"/>
                <a:ea typeface="Poppins"/>
                <a:cs typeface="Arial" panose="020B0604020202020204" pitchFamily="34" charset="0"/>
                <a:sym typeface="Poppins"/>
              </a:rPr>
              <a:t>Heidemann</a:t>
            </a:r>
            <a:r>
              <a:rPr lang="en-US" sz="1150" dirty="0">
                <a:solidFill>
                  <a:srgbClr val="000000"/>
                </a:solidFill>
                <a:latin typeface="Arial" panose="020B0604020202020204" pitchFamily="34" charset="0"/>
                <a:ea typeface="Poppins"/>
                <a:cs typeface="Arial" panose="020B0604020202020204" pitchFamily="34" charset="0"/>
                <a:sym typeface="Poppins"/>
              </a:rPr>
              <a:t> A, Murphy DR, </a:t>
            </a:r>
            <a:r>
              <a:rPr lang="en-US" sz="1150" dirty="0" err="1">
                <a:solidFill>
                  <a:srgbClr val="000000"/>
                </a:solidFill>
                <a:latin typeface="Arial" panose="020B0604020202020204" pitchFamily="34" charset="0"/>
                <a:ea typeface="Poppins"/>
                <a:cs typeface="Arial" panose="020B0604020202020204" pitchFamily="34" charset="0"/>
                <a:sym typeface="Poppins"/>
              </a:rPr>
              <a:t>Salmasian</a:t>
            </a:r>
            <a:r>
              <a:rPr lang="en-US" sz="1150" dirty="0">
                <a:solidFill>
                  <a:srgbClr val="000000"/>
                </a:solidFill>
                <a:latin typeface="Arial" panose="020B0604020202020204" pitchFamily="34" charset="0"/>
                <a:ea typeface="Poppins"/>
                <a:cs typeface="Arial" panose="020B0604020202020204" pitchFamily="34" charset="0"/>
                <a:sym typeface="Poppins"/>
              </a:rPr>
              <a:t> H, Adelman JS, Singh H. Revisions to the Safety Assurance Factors for Electronic Health Record Resilience (SAFER) Guides to update national recommendations for safe use of electronic health records. J Am Med Inform Assoc. 2025:ocaf018. </a:t>
            </a:r>
            <a:r>
              <a:rPr lang="en-US" sz="1150" dirty="0" err="1">
                <a:solidFill>
                  <a:srgbClr val="000000"/>
                </a:solidFill>
                <a:latin typeface="Arial" panose="020B0604020202020204" pitchFamily="34" charset="0"/>
                <a:ea typeface="Poppins"/>
                <a:cs typeface="Arial" panose="020B0604020202020204" pitchFamily="34" charset="0"/>
                <a:sym typeface="Poppins"/>
              </a:rPr>
              <a:t>doi</a:t>
            </a:r>
            <a:r>
              <a:rPr lang="en-US" sz="1150" dirty="0">
                <a:solidFill>
                  <a:srgbClr val="000000"/>
                </a:solidFill>
                <a:latin typeface="Arial" panose="020B0604020202020204" pitchFamily="34" charset="0"/>
                <a:ea typeface="Poppins"/>
                <a:cs typeface="Arial" panose="020B0604020202020204" pitchFamily="34" charset="0"/>
                <a:sym typeface="Poppins"/>
              </a:rPr>
              <a:t>: 10.1093/</a:t>
            </a:r>
            <a:r>
              <a:rPr lang="en-US" sz="1150" dirty="0" err="1">
                <a:solidFill>
                  <a:srgbClr val="000000"/>
                </a:solidFill>
                <a:latin typeface="Arial" panose="020B0604020202020204" pitchFamily="34" charset="0"/>
                <a:ea typeface="Poppins"/>
                <a:cs typeface="Arial" panose="020B0604020202020204" pitchFamily="34" charset="0"/>
                <a:sym typeface="Poppins"/>
              </a:rPr>
              <a:t>jamia</a:t>
            </a:r>
            <a:r>
              <a:rPr lang="en-US" sz="1150" dirty="0">
                <a:solidFill>
                  <a:srgbClr val="000000"/>
                </a:solidFill>
                <a:latin typeface="Arial" panose="020B0604020202020204" pitchFamily="34" charset="0"/>
                <a:ea typeface="Poppins"/>
                <a:cs typeface="Arial" panose="020B0604020202020204" pitchFamily="34" charset="0"/>
                <a:sym typeface="Poppins"/>
              </a:rPr>
              <a:t>/ocaf018The updated SAFER Guides are available at: </a:t>
            </a:r>
            <a:r>
              <a:rPr lang="en-US" sz="1150" dirty="0">
                <a:solidFill>
                  <a:srgbClr val="000000"/>
                </a:solidFill>
                <a:latin typeface="Arial" panose="020B0604020202020204" pitchFamily="34" charset="0"/>
                <a:ea typeface="Poppins"/>
                <a:cs typeface="Arial" panose="020B0604020202020204" pitchFamily="34" charset="0"/>
                <a:sym typeface="Poppins"/>
                <a:hlinkClick r:id="rId9"/>
              </a:rPr>
              <a:t>https://www.healthit.gov/topic/safety/safer-guides</a:t>
            </a:r>
            <a:endParaRPr lang="en-US" sz="1150" dirty="0">
              <a:solidFill>
                <a:srgbClr val="000000"/>
              </a:solidFill>
              <a:latin typeface="Arial" panose="020B0604020202020204" pitchFamily="34" charset="0"/>
              <a:ea typeface="Poppins"/>
              <a:cs typeface="Arial" panose="020B0604020202020204" pitchFamily="34" charset="0"/>
              <a:sym typeface="Poppins"/>
            </a:endParaRPr>
          </a:p>
        </p:txBody>
      </p:sp>
      <p:grpSp>
        <p:nvGrpSpPr>
          <p:cNvPr id="10" name="Group 24">
            <a:extLst>
              <a:ext uri="{FF2B5EF4-FFF2-40B4-BE49-F238E27FC236}">
                <a16:creationId xmlns:a16="http://schemas.microsoft.com/office/drawing/2014/main" id="{34F2E5C9-8200-68CD-D466-D609475D9F17}"/>
              </a:ext>
            </a:extLst>
          </p:cNvPr>
          <p:cNvGrpSpPr/>
          <p:nvPr/>
        </p:nvGrpSpPr>
        <p:grpSpPr>
          <a:xfrm>
            <a:off x="3904491" y="4641291"/>
            <a:ext cx="3753058" cy="402652"/>
            <a:chOff x="0" y="0"/>
            <a:chExt cx="1511832" cy="332918"/>
          </a:xfrm>
        </p:grpSpPr>
        <p:sp>
          <p:nvSpPr>
            <p:cNvPr id="15" name="Freeform 25">
              <a:extLst>
                <a:ext uri="{FF2B5EF4-FFF2-40B4-BE49-F238E27FC236}">
                  <a16:creationId xmlns:a16="http://schemas.microsoft.com/office/drawing/2014/main" id="{3037BA50-B458-95EE-616D-8E5D3F08F04F}"/>
                </a:ext>
              </a:extLst>
            </p:cNvPr>
            <p:cNvSpPr/>
            <p:nvPr/>
          </p:nvSpPr>
          <p:spPr>
            <a:xfrm>
              <a:off x="0" y="0"/>
              <a:ext cx="1511831" cy="332918"/>
            </a:xfrm>
            <a:custGeom>
              <a:avLst/>
              <a:gdLst/>
              <a:ahLst/>
              <a:cxnLst/>
              <a:rect l="l" t="t" r="r" b="b"/>
              <a:pathLst>
                <a:path w="1511831" h="332918">
                  <a:moveTo>
                    <a:pt x="25849" y="0"/>
                  </a:moveTo>
                  <a:lnTo>
                    <a:pt x="1485982" y="0"/>
                  </a:lnTo>
                  <a:cubicBezTo>
                    <a:pt x="1500258" y="0"/>
                    <a:pt x="1511831" y="11573"/>
                    <a:pt x="1511831" y="25849"/>
                  </a:cubicBezTo>
                  <a:lnTo>
                    <a:pt x="1511831" y="307069"/>
                  </a:lnTo>
                  <a:cubicBezTo>
                    <a:pt x="1511831" y="321345"/>
                    <a:pt x="1500258" y="332918"/>
                    <a:pt x="1485982" y="332918"/>
                  </a:cubicBezTo>
                  <a:lnTo>
                    <a:pt x="25849" y="332918"/>
                  </a:lnTo>
                  <a:cubicBezTo>
                    <a:pt x="11573" y="332918"/>
                    <a:pt x="0" y="321345"/>
                    <a:pt x="0" y="307069"/>
                  </a:cubicBezTo>
                  <a:lnTo>
                    <a:pt x="0" y="25849"/>
                  </a:lnTo>
                  <a:cubicBezTo>
                    <a:pt x="0" y="11573"/>
                    <a:pt x="11573" y="0"/>
                    <a:pt x="25849" y="0"/>
                  </a:cubicBezTo>
                  <a:close/>
                </a:path>
              </a:pathLst>
            </a:custGeom>
            <a:solidFill>
              <a:srgbClr val="2899B7"/>
            </a:solidFill>
          </p:spPr>
          <p:txBody>
            <a:bodyPr/>
            <a:lstStyle/>
            <a:p>
              <a:endParaRPr lang="en-US" dirty="0"/>
            </a:p>
          </p:txBody>
        </p:sp>
        <p:sp>
          <p:nvSpPr>
            <p:cNvPr id="19" name="TextBox 26">
              <a:extLst>
                <a:ext uri="{FF2B5EF4-FFF2-40B4-BE49-F238E27FC236}">
                  <a16:creationId xmlns:a16="http://schemas.microsoft.com/office/drawing/2014/main" id="{A16DA6A0-FF94-A5ED-B82B-8FD647A0A34B}"/>
                </a:ext>
              </a:extLst>
            </p:cNvPr>
            <p:cNvSpPr txBox="1"/>
            <p:nvPr/>
          </p:nvSpPr>
          <p:spPr>
            <a:xfrm>
              <a:off x="0" y="-28575"/>
              <a:ext cx="1511832" cy="361493"/>
            </a:xfrm>
            <a:prstGeom prst="rect">
              <a:avLst/>
            </a:prstGeom>
          </p:spPr>
          <p:txBody>
            <a:bodyPr lIns="50800" tIns="50800" rIns="50800" bIns="50800" rtlCol="0" anchor="ctr"/>
            <a:lstStyle/>
            <a:p>
              <a:pPr algn="ctr">
                <a:lnSpc>
                  <a:spcPts val="2034"/>
                </a:lnSpc>
              </a:pPr>
              <a:endParaRPr dirty="0"/>
            </a:p>
          </p:txBody>
        </p:sp>
      </p:grpSp>
      <p:sp>
        <p:nvSpPr>
          <p:cNvPr id="29" name="TextBox 35">
            <a:extLst>
              <a:ext uri="{FF2B5EF4-FFF2-40B4-BE49-F238E27FC236}">
                <a16:creationId xmlns:a16="http://schemas.microsoft.com/office/drawing/2014/main" id="{EAF9F166-7AF0-57AC-58F8-835096393CE3}"/>
              </a:ext>
            </a:extLst>
          </p:cNvPr>
          <p:cNvSpPr txBox="1"/>
          <p:nvPr/>
        </p:nvSpPr>
        <p:spPr>
          <a:xfrm>
            <a:off x="51881" y="5059104"/>
            <a:ext cx="3760795" cy="2885405"/>
          </a:xfrm>
          <a:prstGeom prst="rect">
            <a:avLst/>
          </a:prstGeom>
        </p:spPr>
        <p:txBody>
          <a:bodyPr wrap="square" lIns="0" tIns="0" rIns="0" bIns="0" rtlCol="0" anchor="t">
            <a:spAutoFit/>
          </a:bodyPr>
          <a:lstStyle/>
          <a:p>
            <a:pPr marL="248284" lvl="1" indent="-124142" algn="l">
              <a:spcAft>
                <a:spcPts val="900"/>
              </a:spcAft>
              <a:buFont typeface="Arial"/>
              <a:buChar char="•"/>
            </a:pPr>
            <a:r>
              <a:rPr lang="en-US" sz="1150" dirty="0">
                <a:solidFill>
                  <a:srgbClr val="000000"/>
                </a:solidFill>
                <a:latin typeface="Arial" panose="020B0604020202020204" pitchFamily="34" charset="0"/>
                <a:ea typeface="Poppins"/>
                <a:cs typeface="Arial" panose="020B0604020202020204" pitchFamily="34" charset="0"/>
                <a:sym typeface="Poppins"/>
              </a:rPr>
              <a:t>The VA would potentially benefit from a formal proactive risk assessment of its EHR implementation using SAFER Guides. Some VA representatives expressed concern about workload related to conducting SAFER Guides.</a:t>
            </a:r>
          </a:p>
          <a:p>
            <a:pPr marL="248284" lvl="1" indent="-124142" algn="l">
              <a:spcAft>
                <a:spcPts val="900"/>
              </a:spcAft>
              <a:buFont typeface="Arial"/>
              <a:buChar char="•"/>
            </a:pPr>
            <a:r>
              <a:rPr lang="en-US" sz="1150" dirty="0">
                <a:solidFill>
                  <a:srgbClr val="000000"/>
                </a:solidFill>
                <a:latin typeface="Arial" panose="020B0604020202020204" pitchFamily="34" charset="0"/>
                <a:ea typeface="Poppins"/>
                <a:cs typeface="Arial" panose="020B0604020202020204" pitchFamily="34" charset="0"/>
                <a:sym typeface="Poppins"/>
              </a:rPr>
              <a:t>Conversations with VA and Oracle Health representatives indicated that the concept of “shared responsibility” between the two parties to implement and maintain a safe and effective EHR needs to be clearer. </a:t>
            </a:r>
          </a:p>
          <a:p>
            <a:pPr marL="248284" lvl="1" indent="-124142" algn="l">
              <a:spcAft>
                <a:spcPts val="900"/>
              </a:spcAft>
              <a:buFont typeface="Arial"/>
              <a:buChar char="•"/>
            </a:pPr>
            <a:r>
              <a:rPr lang="en-US" sz="1150" dirty="0">
                <a:solidFill>
                  <a:srgbClr val="000000"/>
                </a:solidFill>
                <a:latin typeface="Arial" panose="020B0604020202020204" pitchFamily="34" charset="0"/>
                <a:ea typeface="Poppins"/>
                <a:cs typeface="Arial" panose="020B0604020202020204" pitchFamily="34" charset="0"/>
                <a:sym typeface="Poppins"/>
              </a:rPr>
              <a:t>Discussions showed that a national lens with an overarching governance and policy framework is needed to implement and use the EHR. A local lens is needed to investigate specific implementation factors and the local clinical and workflow nuances.</a:t>
            </a:r>
          </a:p>
        </p:txBody>
      </p:sp>
      <p:sp>
        <p:nvSpPr>
          <p:cNvPr id="33" name="TextBox 27">
            <a:extLst>
              <a:ext uri="{FF2B5EF4-FFF2-40B4-BE49-F238E27FC236}">
                <a16:creationId xmlns:a16="http://schemas.microsoft.com/office/drawing/2014/main" id="{D054B9B7-630D-27A3-CDB4-C31AF8F5594F}"/>
              </a:ext>
            </a:extLst>
          </p:cNvPr>
          <p:cNvSpPr txBox="1"/>
          <p:nvPr/>
        </p:nvSpPr>
        <p:spPr>
          <a:xfrm>
            <a:off x="3969731" y="4751092"/>
            <a:ext cx="3639307" cy="218008"/>
          </a:xfrm>
          <a:prstGeom prst="rect">
            <a:avLst/>
          </a:prstGeom>
        </p:spPr>
        <p:txBody>
          <a:bodyPr wrap="square" lIns="0" tIns="0" rIns="0" bIns="0" rtlCol="0" anchor="t">
            <a:spAutoFit/>
          </a:bodyPr>
          <a:lstStyle/>
          <a:p>
            <a:pPr algn="ctr">
              <a:lnSpc>
                <a:spcPts val="1679"/>
              </a:lnSpc>
            </a:pPr>
            <a:r>
              <a:rPr lang="en-US" b="1" dirty="0">
                <a:solidFill>
                  <a:srgbClr val="FFFFFF"/>
                </a:solidFill>
                <a:latin typeface="Arial" panose="020B0604020202020204" pitchFamily="34" charset="0"/>
                <a:ea typeface="Poppins Bold"/>
                <a:cs typeface="Arial" panose="020B0604020202020204" pitchFamily="34" charset="0"/>
                <a:sym typeface="Poppins Bold"/>
              </a:rPr>
              <a:t>Recommendations</a:t>
            </a:r>
          </a:p>
        </p:txBody>
      </p:sp>
    </p:spTree>
    <p:extLst>
      <p:ext uri="{BB962C8B-B14F-4D97-AF65-F5344CB8AC3E}">
        <p14:creationId xmlns:p14="http://schemas.microsoft.com/office/powerpoint/2010/main" val="2983717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95f1b23-abaf-45ee-821d-b7ab251ab3bf}" enabled="0" method="" siteId="{e95f1b23-abaf-45ee-821d-b7ab251ab3bf}" removed="1"/>
</clbl:labelList>
</file>

<file path=docProps/app.xml><?xml version="1.0" encoding="utf-8"?>
<Properties xmlns="http://schemas.openxmlformats.org/officeDocument/2006/extended-properties" xmlns:vt="http://schemas.openxmlformats.org/officeDocument/2006/docPropsVTypes">
  <TotalTime>619</TotalTime>
  <Words>495</Words>
  <Application>Microsoft Office PowerPoint</Application>
  <PresentationFormat>Custom</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IT Patient Safety</dc:title>
  <dc:creator>Offner, Alexis D.</dc:creator>
  <cp:lastModifiedBy>Liu, Karin C.</cp:lastModifiedBy>
  <cp:revision>20</cp:revision>
  <dcterms:created xsi:type="dcterms:W3CDTF">2006-08-16T00:00:00Z</dcterms:created>
  <dcterms:modified xsi:type="dcterms:W3CDTF">2025-04-23T15:11:38Z</dcterms:modified>
  <dc:identifier>DAGJ1Ge3s4Y</dc:identifier>
</cp:coreProperties>
</file>