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0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A93095-FF5C-DA60-CF43-A8CD7E2A5013}" name="Liu, Karin C." initials="KL" userId="S::Karin.Liu@va.gov::5640d135-fb2e-4021-95d5-781a01064d3a" providerId="AD"/>
  <p188:author id="{4D6B829F-5292-7A67-B947-86DC13DF9D2F}" name="De Vries, Gerardo" initials="DVG" userId="S::Gerardo.DeVries@va.gov::2e640c54-a51d-436b-a5f6-40c2ba2941af" providerId="AD"/>
  <p188:author id="{33740AD4-755B-7FF6-8C32-F6AD4D5ACD15}" name="Gray, Kristen E. (Puget Sound)" initials="KG" userId="S::Kristen.Gray2@va.gov::17b2a466-d230-43f9-abb5-07819551a90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15F"/>
    <a:srgbClr val="27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0A7C70-752C-4A27-8664-1CCBF7106489}" v="3" dt="2025-03-28T15:20:59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0" d="100"/>
          <a:sy n="70" d="100"/>
        </p:scale>
        <p:origin x="30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908D6-1D15-4E7D-94E3-DD8BA62457B7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8301F-C867-4957-8399-AB25619FA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69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kristen.gray2@va.gov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2698956" y="1746280"/>
            <a:ext cx="5073444" cy="2520920"/>
            <a:chOff x="0" y="0"/>
            <a:chExt cx="2018579" cy="8674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018579" cy="867492"/>
            </a:xfrm>
            <a:custGeom>
              <a:avLst/>
              <a:gdLst/>
              <a:ahLst/>
              <a:cxnLst/>
              <a:rect l="l" t="t" r="r" b="b"/>
              <a:pathLst>
                <a:path w="2018579" h="867492">
                  <a:moveTo>
                    <a:pt x="43832" y="0"/>
                  </a:moveTo>
                  <a:lnTo>
                    <a:pt x="1974747" y="0"/>
                  </a:lnTo>
                  <a:cubicBezTo>
                    <a:pt x="1998955" y="0"/>
                    <a:pt x="2018579" y="19624"/>
                    <a:pt x="2018579" y="43832"/>
                  </a:cubicBezTo>
                  <a:lnTo>
                    <a:pt x="2018579" y="823659"/>
                  </a:lnTo>
                  <a:cubicBezTo>
                    <a:pt x="2018579" y="835284"/>
                    <a:pt x="2013961" y="846433"/>
                    <a:pt x="2005741" y="854653"/>
                  </a:cubicBezTo>
                  <a:cubicBezTo>
                    <a:pt x="1997521" y="862873"/>
                    <a:pt x="1986372" y="867492"/>
                    <a:pt x="1974747" y="867492"/>
                  </a:cubicBezTo>
                  <a:lnTo>
                    <a:pt x="43832" y="867492"/>
                  </a:lnTo>
                  <a:cubicBezTo>
                    <a:pt x="32207" y="867492"/>
                    <a:pt x="21058" y="862873"/>
                    <a:pt x="12838" y="854653"/>
                  </a:cubicBezTo>
                  <a:cubicBezTo>
                    <a:pt x="4618" y="846433"/>
                    <a:pt x="0" y="835284"/>
                    <a:pt x="0" y="823659"/>
                  </a:cubicBezTo>
                  <a:lnTo>
                    <a:pt x="0" y="43832"/>
                  </a:lnTo>
                  <a:cubicBezTo>
                    <a:pt x="0" y="19624"/>
                    <a:pt x="19624" y="0"/>
                    <a:pt x="43832" y="0"/>
                  </a:cubicBezTo>
                  <a:close/>
                </a:path>
              </a:pathLst>
            </a:custGeom>
            <a:solidFill>
              <a:srgbClr val="3F515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018579" cy="91511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2" name="Freeform 2"/>
          <p:cNvSpPr/>
          <p:nvPr/>
        </p:nvSpPr>
        <p:spPr>
          <a:xfrm>
            <a:off x="0" y="2347851"/>
            <a:ext cx="7772400" cy="7710549"/>
          </a:xfrm>
          <a:custGeom>
            <a:avLst/>
            <a:gdLst/>
            <a:ahLst/>
            <a:cxnLst/>
            <a:rect l="l" t="t" r="r" b="b"/>
            <a:pathLst>
              <a:path w="7772400" h="7772400">
                <a:moveTo>
                  <a:pt x="0" y="0"/>
                </a:moveTo>
                <a:lnTo>
                  <a:pt x="7772400" y="0"/>
                </a:lnTo>
                <a:lnTo>
                  <a:pt x="7772400" y="7772400"/>
                </a:lnTo>
                <a:lnTo>
                  <a:pt x="0" y="77724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8" name="TextBox 8"/>
          <p:cNvSpPr txBox="1"/>
          <p:nvPr/>
        </p:nvSpPr>
        <p:spPr>
          <a:xfrm>
            <a:off x="-1" y="799813"/>
            <a:ext cx="7808374" cy="1103282"/>
          </a:xfrm>
          <a:prstGeom prst="rect">
            <a:avLst/>
          </a:prstGeom>
        </p:spPr>
        <p:txBody>
          <a:bodyPr lIns="47790" tIns="47790" rIns="47790" bIns="47790" rtlCol="0" anchor="ctr"/>
          <a:lstStyle/>
          <a:p>
            <a:pPr algn="ctr">
              <a:lnSpc>
                <a:spcPts val="1505"/>
              </a:lnSpc>
            </a:pPr>
            <a:endParaRPr dirty="0"/>
          </a:p>
        </p:txBody>
      </p:sp>
      <p:grpSp>
        <p:nvGrpSpPr>
          <p:cNvPr id="37" name="Group 37"/>
          <p:cNvGrpSpPr/>
          <p:nvPr/>
        </p:nvGrpSpPr>
        <p:grpSpPr>
          <a:xfrm>
            <a:off x="0" y="4267200"/>
            <a:ext cx="7808374" cy="444756"/>
            <a:chOff x="0" y="0"/>
            <a:chExt cx="3081270" cy="20091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3081270" cy="200910"/>
            </a:xfrm>
            <a:custGeom>
              <a:avLst/>
              <a:gdLst/>
              <a:ahLst/>
              <a:cxnLst/>
              <a:rect l="l" t="t" r="r" b="b"/>
              <a:pathLst>
                <a:path w="3081270" h="200910">
                  <a:moveTo>
                    <a:pt x="0" y="0"/>
                  </a:moveTo>
                  <a:lnTo>
                    <a:pt x="3081270" y="0"/>
                  </a:lnTo>
                  <a:lnTo>
                    <a:pt x="3081270" y="200910"/>
                  </a:lnTo>
                  <a:lnTo>
                    <a:pt x="0" y="200910"/>
                  </a:lnTo>
                  <a:close/>
                </a:path>
              </a:pathLst>
            </a:custGeom>
            <a:solidFill>
              <a:srgbClr val="E2A621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47625"/>
              <a:ext cx="3081270" cy="24853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44" name="Freeform 44"/>
          <p:cNvSpPr/>
          <p:nvPr/>
        </p:nvSpPr>
        <p:spPr>
          <a:xfrm>
            <a:off x="0" y="181592"/>
            <a:ext cx="5825995" cy="543986"/>
          </a:xfrm>
          <a:custGeom>
            <a:avLst/>
            <a:gdLst/>
            <a:ahLst/>
            <a:cxnLst/>
            <a:rect l="l" t="t" r="r" b="b"/>
            <a:pathLst>
              <a:path w="5825995" h="543986">
                <a:moveTo>
                  <a:pt x="0" y="0"/>
                </a:moveTo>
                <a:lnTo>
                  <a:pt x="5825995" y="0"/>
                </a:lnTo>
                <a:lnTo>
                  <a:pt x="5825995" y="543986"/>
                </a:lnTo>
                <a:lnTo>
                  <a:pt x="0" y="543986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4C9AF0-C54D-43F2-14FA-EB073C781E41}"/>
              </a:ext>
            </a:extLst>
          </p:cNvPr>
          <p:cNvSpPr/>
          <p:nvPr/>
        </p:nvSpPr>
        <p:spPr>
          <a:xfrm>
            <a:off x="0" y="761999"/>
            <a:ext cx="7772400" cy="980849"/>
          </a:xfrm>
          <a:prstGeom prst="rect">
            <a:avLst/>
          </a:prstGeom>
          <a:solidFill>
            <a:srgbClr val="2799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of the Electronic Health Record Modernization on Women’s Health Care Coordination: A Qualitative Investigation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PROVEN Rapid Pilot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39378-BC06-7448-5F2C-5055070AD27A}"/>
              </a:ext>
            </a:extLst>
          </p:cNvPr>
          <p:cNvSpPr txBox="1"/>
          <p:nvPr/>
        </p:nvSpPr>
        <p:spPr>
          <a:xfrm>
            <a:off x="-34636" y="959673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PI: Kristen Gray, PhD, MS,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Kristen.Gray2@va.gov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of Innovation for Veteran-Centered and Value-Driven Care, Seattle, WA</a:t>
            </a:r>
          </a:p>
        </p:txBody>
      </p:sp>
      <p:sp>
        <p:nvSpPr>
          <p:cNvPr id="15" name="Freeform 31">
            <a:extLst>
              <a:ext uri="{FF2B5EF4-FFF2-40B4-BE49-F238E27FC236}">
                <a16:creationId xmlns:a16="http://schemas.microsoft.com/office/drawing/2014/main" id="{EBB0B9FF-D49D-E2DD-5A90-319261300ED4}"/>
              </a:ext>
            </a:extLst>
          </p:cNvPr>
          <p:cNvSpPr/>
          <p:nvPr/>
        </p:nvSpPr>
        <p:spPr>
          <a:xfrm>
            <a:off x="0" y="2133722"/>
            <a:ext cx="2662982" cy="2133477"/>
          </a:xfrm>
          <a:custGeom>
            <a:avLst/>
            <a:gdLst/>
            <a:ahLst/>
            <a:cxnLst/>
            <a:rect l="l" t="t" r="r" b="b"/>
            <a:pathLst>
              <a:path w="2840993" h="2019688">
                <a:moveTo>
                  <a:pt x="0" y="0"/>
                </a:moveTo>
                <a:lnTo>
                  <a:pt x="2840993" y="0"/>
                </a:lnTo>
                <a:lnTo>
                  <a:pt x="2840993" y="2019688"/>
                </a:lnTo>
                <a:lnTo>
                  <a:pt x="0" y="2019688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18" name="Group 28">
            <a:extLst>
              <a:ext uri="{FF2B5EF4-FFF2-40B4-BE49-F238E27FC236}">
                <a16:creationId xmlns:a16="http://schemas.microsoft.com/office/drawing/2014/main" id="{DFD0372D-3AD5-910C-DA7C-2D75E84C6982}"/>
              </a:ext>
            </a:extLst>
          </p:cNvPr>
          <p:cNvGrpSpPr/>
          <p:nvPr/>
        </p:nvGrpSpPr>
        <p:grpSpPr>
          <a:xfrm>
            <a:off x="432038" y="4926086"/>
            <a:ext cx="6908318" cy="2666257"/>
            <a:chOff x="0" y="0"/>
            <a:chExt cx="1452567" cy="2262411"/>
          </a:xfrm>
        </p:grpSpPr>
        <p:sp>
          <p:nvSpPr>
            <p:cNvPr id="19" name="Freeform 29">
              <a:extLst>
                <a:ext uri="{FF2B5EF4-FFF2-40B4-BE49-F238E27FC236}">
                  <a16:creationId xmlns:a16="http://schemas.microsoft.com/office/drawing/2014/main" id="{7DD09D2B-0C40-246B-26D9-BFBDF009F1C6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" name="TextBox 30">
              <a:extLst>
                <a:ext uri="{FF2B5EF4-FFF2-40B4-BE49-F238E27FC236}">
                  <a16:creationId xmlns:a16="http://schemas.microsoft.com/office/drawing/2014/main" id="{FD216FC3-50DA-2A20-EE4A-2A48F5D1981A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31" name="Group 24">
            <a:extLst>
              <a:ext uri="{FF2B5EF4-FFF2-40B4-BE49-F238E27FC236}">
                <a16:creationId xmlns:a16="http://schemas.microsoft.com/office/drawing/2014/main" id="{4F7218F6-79A4-741C-988A-8AC00A1D1356}"/>
              </a:ext>
            </a:extLst>
          </p:cNvPr>
          <p:cNvGrpSpPr/>
          <p:nvPr/>
        </p:nvGrpSpPr>
        <p:grpSpPr>
          <a:xfrm>
            <a:off x="432038" y="4814072"/>
            <a:ext cx="6908323" cy="479170"/>
            <a:chOff x="0" y="0"/>
            <a:chExt cx="1511832" cy="332918"/>
          </a:xfrm>
        </p:grpSpPr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93FBB92A-A78F-AAD6-693E-DF67DE0F6417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TextBox 26">
              <a:extLst>
                <a:ext uri="{FF2B5EF4-FFF2-40B4-BE49-F238E27FC236}">
                  <a16:creationId xmlns:a16="http://schemas.microsoft.com/office/drawing/2014/main" id="{6268DEA6-FF07-6554-DEA5-3E4A4BC013A8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34" name="TextBox 27">
            <a:extLst>
              <a:ext uri="{FF2B5EF4-FFF2-40B4-BE49-F238E27FC236}">
                <a16:creationId xmlns:a16="http://schemas.microsoft.com/office/drawing/2014/main" id="{0F8725C1-F5C2-C9DF-BB6F-6706F9ADB023}"/>
              </a:ext>
            </a:extLst>
          </p:cNvPr>
          <p:cNvSpPr txBox="1"/>
          <p:nvPr/>
        </p:nvSpPr>
        <p:spPr>
          <a:xfrm>
            <a:off x="2498395" y="4980396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Key Findings</a:t>
            </a:r>
          </a:p>
        </p:txBody>
      </p:sp>
      <p:sp>
        <p:nvSpPr>
          <p:cNvPr id="48" name="TextBox 14">
            <a:extLst>
              <a:ext uri="{FF2B5EF4-FFF2-40B4-BE49-F238E27FC236}">
                <a16:creationId xmlns:a16="http://schemas.microsoft.com/office/drawing/2014/main" id="{01657A72-007A-F9A5-714B-1C23B73262C2}"/>
              </a:ext>
            </a:extLst>
          </p:cNvPr>
          <p:cNvSpPr txBox="1"/>
          <p:nvPr/>
        </p:nvSpPr>
        <p:spPr>
          <a:xfrm>
            <a:off x="2821791" y="1848276"/>
            <a:ext cx="4950610" cy="236988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400" i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VA will transition all VISN 20 sites from the legacy VistA/CPRS electronic health record (EHR) to the Federal EHR under the electronic health record modernization (EHRM) by late 2026.</a:t>
            </a:r>
          </a:p>
          <a:p>
            <a:pPr>
              <a:spcBef>
                <a:spcPct val="0"/>
              </a:spcBef>
            </a:pPr>
            <a:endParaRPr lang="en-US" sz="1400" b="1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Objective: </a:t>
            </a: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Understand the effects of EHRM on staff experiences coordinating care for women Veterans.</a:t>
            </a:r>
          </a:p>
          <a:p>
            <a:pPr>
              <a:spcBef>
                <a:spcPct val="0"/>
              </a:spcBef>
            </a:pP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4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Methods: </a:t>
            </a:r>
            <a:r>
              <a:rPr lang="en-US" sz="14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Semi-structured interviews with 16 VA staff involved in care for women Veterans at three VA sites (including primary care, office of community care, and laboratory): Columbus, Roseburg, and Walla Walla.</a:t>
            </a:r>
          </a:p>
        </p:txBody>
      </p:sp>
      <p:grpSp>
        <p:nvGrpSpPr>
          <p:cNvPr id="6" name="Group 28">
            <a:extLst>
              <a:ext uri="{FF2B5EF4-FFF2-40B4-BE49-F238E27FC236}">
                <a16:creationId xmlns:a16="http://schemas.microsoft.com/office/drawing/2014/main" id="{87D8B09B-C3CD-ED25-94EE-E54DE5FE6098}"/>
              </a:ext>
            </a:extLst>
          </p:cNvPr>
          <p:cNvGrpSpPr/>
          <p:nvPr/>
        </p:nvGrpSpPr>
        <p:grpSpPr>
          <a:xfrm>
            <a:off x="432038" y="7924679"/>
            <a:ext cx="6908318" cy="1511810"/>
            <a:chOff x="0" y="0"/>
            <a:chExt cx="1452567" cy="2262411"/>
          </a:xfrm>
        </p:grpSpPr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F8FF697E-6B8D-BAEB-B364-A6F86BB84017}"/>
                </a:ext>
              </a:extLst>
            </p:cNvPr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TextBox 30">
              <a:extLst>
                <a:ext uri="{FF2B5EF4-FFF2-40B4-BE49-F238E27FC236}">
                  <a16:creationId xmlns:a16="http://schemas.microsoft.com/office/drawing/2014/main" id="{27C23930-8606-8060-B8E1-BD9BC887A1EA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11" name="Group 24">
            <a:extLst>
              <a:ext uri="{FF2B5EF4-FFF2-40B4-BE49-F238E27FC236}">
                <a16:creationId xmlns:a16="http://schemas.microsoft.com/office/drawing/2014/main" id="{187D8E1A-71B2-9576-8116-B1CC3A0429BE}"/>
              </a:ext>
            </a:extLst>
          </p:cNvPr>
          <p:cNvGrpSpPr/>
          <p:nvPr/>
        </p:nvGrpSpPr>
        <p:grpSpPr>
          <a:xfrm>
            <a:off x="432038" y="7598030"/>
            <a:ext cx="6908323" cy="479170"/>
            <a:chOff x="0" y="0"/>
            <a:chExt cx="1511832" cy="332918"/>
          </a:xfrm>
        </p:grpSpPr>
        <p:sp>
          <p:nvSpPr>
            <p:cNvPr id="13" name="Freeform 25">
              <a:extLst>
                <a:ext uri="{FF2B5EF4-FFF2-40B4-BE49-F238E27FC236}">
                  <a16:creationId xmlns:a16="http://schemas.microsoft.com/office/drawing/2014/main" id="{81C32737-7C37-6DE3-9D75-6BB9482DF5CF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4" name="TextBox 26">
              <a:extLst>
                <a:ext uri="{FF2B5EF4-FFF2-40B4-BE49-F238E27FC236}">
                  <a16:creationId xmlns:a16="http://schemas.microsoft.com/office/drawing/2014/main" id="{43999E46-A448-3C07-0D39-482EDF191FFD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21" name="TextBox 27">
            <a:extLst>
              <a:ext uri="{FF2B5EF4-FFF2-40B4-BE49-F238E27FC236}">
                <a16:creationId xmlns:a16="http://schemas.microsoft.com/office/drawing/2014/main" id="{60F84F4D-B139-C967-1EFD-DEB26105BC35}"/>
              </a:ext>
            </a:extLst>
          </p:cNvPr>
          <p:cNvSpPr txBox="1"/>
          <p:nvPr/>
        </p:nvSpPr>
        <p:spPr>
          <a:xfrm>
            <a:off x="2498395" y="7737079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Dissemination</a:t>
            </a:r>
          </a:p>
        </p:txBody>
      </p:sp>
      <p:sp>
        <p:nvSpPr>
          <p:cNvPr id="22" name="TextBox 35">
            <a:extLst>
              <a:ext uri="{FF2B5EF4-FFF2-40B4-BE49-F238E27FC236}">
                <a16:creationId xmlns:a16="http://schemas.microsoft.com/office/drawing/2014/main" id="{CB0F2944-315D-177F-541C-E64064A0E9D4}"/>
              </a:ext>
            </a:extLst>
          </p:cNvPr>
          <p:cNvSpPr txBox="1"/>
          <p:nvPr/>
        </p:nvSpPr>
        <p:spPr>
          <a:xfrm>
            <a:off x="396063" y="5367394"/>
            <a:ext cx="6842586" cy="215443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24142" lvl="1" algn="l">
              <a:spcAft>
                <a:spcPts val="600"/>
              </a:spcAft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Staff described challenges with EHRM rollout and implementation and the EHR product itself, leading to burnout, low morale, and declines in productivity.</a:t>
            </a:r>
          </a:p>
          <a:p>
            <a:pPr marL="124142" lvl="1" algn="l">
              <a:spcAft>
                <a:spcPts val="600"/>
              </a:spcAft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They also identified areas where women may be disproportionately impacted by EHRM, including backlogs of community care referrals, limited opportunities to gain proficiency in women-specific EHR workflows, and outdated names for patients who had changed their names after military service.</a:t>
            </a:r>
          </a:p>
          <a:p>
            <a:pPr marL="124142" lvl="1" algn="l">
              <a:spcAft>
                <a:spcPts val="600"/>
              </a:spcAft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Findings support several approaches to improve the transition experience for staff and Veterans:</a:t>
            </a:r>
          </a:p>
          <a:p>
            <a:pPr marL="338138" lvl="1" indent="-112713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Expansion of VA-led trainings and formal peer-to-peer support.</a:t>
            </a:r>
          </a:p>
          <a:p>
            <a:pPr marL="338138" lvl="1" indent="-112713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Proactive preparation for increases in community care referrals (i.e., hiring).</a:t>
            </a:r>
          </a:p>
          <a:p>
            <a:pPr marL="338138" lvl="1" indent="-112713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Providing sufficient training in women-specific workflows ahead of the transition.</a:t>
            </a:r>
          </a:p>
          <a:p>
            <a:pPr marL="338138" lvl="1" indent="-112713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More transparent communication from leadership.</a:t>
            </a:r>
          </a:p>
        </p:txBody>
      </p:sp>
      <p:sp>
        <p:nvSpPr>
          <p:cNvPr id="23" name="TextBox 36">
            <a:extLst>
              <a:ext uri="{FF2B5EF4-FFF2-40B4-BE49-F238E27FC236}">
                <a16:creationId xmlns:a16="http://schemas.microsoft.com/office/drawing/2014/main" id="{8148CF4B-500D-CCC4-C949-B734675A8B36}"/>
              </a:ext>
            </a:extLst>
          </p:cNvPr>
          <p:cNvSpPr txBox="1"/>
          <p:nvPr/>
        </p:nvSpPr>
        <p:spPr>
          <a:xfrm>
            <a:off x="368354" y="8153400"/>
            <a:ext cx="6870295" cy="118494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34950" lvl="1" indent="-111125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Benson SK, Pleasure ZH, Gray KE. Delivering care for women veterans after transitioning from one electronic health record to another: Perspectives from staff in the Veterans Health Administration. Presentation at: 2023 AcademyHealth Annual Research Meeting; June 2023; Seattle, WA</a:t>
            </a:r>
          </a:p>
          <a:p>
            <a:pPr marL="123825" lvl="1"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 marL="234950" lvl="1" indent="-111125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Benson SK, Pleasure ZH, Guillory A, Gill SK, Gray KE. Women's Health Care Delivery and Coordination After Transitioning From One Electronic Health Record to Another: Perspectives From Staff in the Veterans Health Administration. Womens Health Issues. 2025;35(1):54-60. doi:10.1016/j.whi.2024.09.002</a:t>
            </a:r>
          </a:p>
        </p:txBody>
      </p:sp>
    </p:spTree>
    <p:extLst>
      <p:ext uri="{BB962C8B-B14F-4D97-AF65-F5344CB8AC3E}">
        <p14:creationId xmlns:p14="http://schemas.microsoft.com/office/powerpoint/2010/main" val="2615976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e95f1b23-abaf-45ee-821d-b7ab251ab3bf}" enabled="0" method="" siteId="{e95f1b23-abaf-45ee-821d-b7ab251ab3bf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375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IT Patient Safety</dc:title>
  <dc:creator>Liu, Karin C.</dc:creator>
  <cp:lastModifiedBy>Liu, Karin C.</cp:lastModifiedBy>
  <cp:revision>6</cp:revision>
  <dcterms:created xsi:type="dcterms:W3CDTF">2006-08-16T00:00:00Z</dcterms:created>
  <dcterms:modified xsi:type="dcterms:W3CDTF">2025-03-28T20:49:14Z</dcterms:modified>
  <dc:identifier>DAGJ1Ge3s4Y</dc:identifier>
</cp:coreProperties>
</file>