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515F"/>
    <a:srgbClr val="27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955549-0705-4F23-8975-46B2320C1733}" v="1" dt="2025-03-18T22:33:31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1" d="100"/>
          <a:sy n="41" d="100"/>
        </p:scale>
        <p:origin x="2104" y="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hyperlink" Target="mailto:kristina.cordasco@va.go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2347851"/>
            <a:ext cx="7772400" cy="7710549"/>
          </a:xfrm>
          <a:custGeom>
            <a:avLst/>
            <a:gdLst/>
            <a:ahLst/>
            <a:cxnLst/>
            <a:rect l="l" t="t" r="r" b="b"/>
            <a:pathLst>
              <a:path w="7772400" h="7772400">
                <a:moveTo>
                  <a:pt x="0" y="0"/>
                </a:moveTo>
                <a:lnTo>
                  <a:pt x="7772400" y="0"/>
                </a:lnTo>
                <a:lnTo>
                  <a:pt x="7772400" y="7772400"/>
                </a:lnTo>
                <a:lnTo>
                  <a:pt x="0" y="77724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79000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grpSp>
        <p:nvGrpSpPr>
          <p:cNvPr id="20" name="Group 28">
            <a:extLst>
              <a:ext uri="{FF2B5EF4-FFF2-40B4-BE49-F238E27FC236}">
                <a16:creationId xmlns:a16="http://schemas.microsoft.com/office/drawing/2014/main" id="{B23CD629-9C0E-57AE-F892-175824DFE908}"/>
              </a:ext>
            </a:extLst>
          </p:cNvPr>
          <p:cNvGrpSpPr/>
          <p:nvPr/>
        </p:nvGrpSpPr>
        <p:grpSpPr>
          <a:xfrm>
            <a:off x="166904" y="5211603"/>
            <a:ext cx="3621372" cy="2942737"/>
            <a:chOff x="0" y="-28575"/>
            <a:chExt cx="1452567" cy="2741922"/>
          </a:xfrm>
        </p:grpSpPr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9239840E-4B1F-B29E-BDD9-009AB7F43EA8}"/>
                </a:ext>
              </a:extLst>
            </p:cNvPr>
            <p:cNvSpPr/>
            <p:nvPr/>
          </p:nvSpPr>
          <p:spPr>
            <a:xfrm>
              <a:off x="0" y="0"/>
              <a:ext cx="1452567" cy="2713347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TextBox 30">
              <a:extLst>
                <a:ext uri="{FF2B5EF4-FFF2-40B4-BE49-F238E27FC236}">
                  <a16:creationId xmlns:a16="http://schemas.microsoft.com/office/drawing/2014/main" id="{A06351A7-310E-CD63-7766-1555A0B9B370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grpSp>
        <p:nvGrpSpPr>
          <p:cNvPr id="3" name="Group 3"/>
          <p:cNvGrpSpPr/>
          <p:nvPr/>
        </p:nvGrpSpPr>
        <p:grpSpPr>
          <a:xfrm>
            <a:off x="2698956" y="1746280"/>
            <a:ext cx="5073444" cy="2520920"/>
            <a:chOff x="0" y="0"/>
            <a:chExt cx="2018579" cy="86749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2018579" cy="867492"/>
            </a:xfrm>
            <a:custGeom>
              <a:avLst/>
              <a:gdLst/>
              <a:ahLst/>
              <a:cxnLst/>
              <a:rect l="l" t="t" r="r" b="b"/>
              <a:pathLst>
                <a:path w="2018579" h="867492">
                  <a:moveTo>
                    <a:pt x="43832" y="0"/>
                  </a:moveTo>
                  <a:lnTo>
                    <a:pt x="1974747" y="0"/>
                  </a:lnTo>
                  <a:cubicBezTo>
                    <a:pt x="1998955" y="0"/>
                    <a:pt x="2018579" y="19624"/>
                    <a:pt x="2018579" y="43832"/>
                  </a:cubicBezTo>
                  <a:lnTo>
                    <a:pt x="2018579" y="823659"/>
                  </a:lnTo>
                  <a:cubicBezTo>
                    <a:pt x="2018579" y="835284"/>
                    <a:pt x="2013961" y="846433"/>
                    <a:pt x="2005741" y="854653"/>
                  </a:cubicBezTo>
                  <a:cubicBezTo>
                    <a:pt x="1997521" y="862873"/>
                    <a:pt x="1986372" y="867492"/>
                    <a:pt x="1974747" y="867492"/>
                  </a:cubicBezTo>
                  <a:lnTo>
                    <a:pt x="43832" y="867492"/>
                  </a:lnTo>
                  <a:cubicBezTo>
                    <a:pt x="32207" y="867492"/>
                    <a:pt x="21058" y="862873"/>
                    <a:pt x="12838" y="854653"/>
                  </a:cubicBezTo>
                  <a:cubicBezTo>
                    <a:pt x="4618" y="846433"/>
                    <a:pt x="0" y="835284"/>
                    <a:pt x="0" y="823659"/>
                  </a:cubicBezTo>
                  <a:lnTo>
                    <a:pt x="0" y="43832"/>
                  </a:lnTo>
                  <a:cubicBezTo>
                    <a:pt x="0" y="19624"/>
                    <a:pt x="19624" y="0"/>
                    <a:pt x="43832" y="0"/>
                  </a:cubicBezTo>
                  <a:close/>
                </a:path>
              </a:pathLst>
            </a:custGeom>
            <a:solidFill>
              <a:srgbClr val="3F515F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2018579" cy="91511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-1" y="799813"/>
            <a:ext cx="7808374" cy="1103282"/>
          </a:xfrm>
          <a:prstGeom prst="rect">
            <a:avLst/>
          </a:prstGeom>
        </p:spPr>
        <p:txBody>
          <a:bodyPr lIns="47790" tIns="47790" rIns="47790" bIns="47790" rtlCol="0" anchor="ctr"/>
          <a:lstStyle/>
          <a:p>
            <a:pPr algn="ctr">
              <a:lnSpc>
                <a:spcPts val="1505"/>
              </a:lnSpc>
            </a:pPr>
            <a:endParaRPr dirty="0"/>
          </a:p>
        </p:txBody>
      </p:sp>
      <p:sp>
        <p:nvSpPr>
          <p:cNvPr id="9" name="Freeform 9"/>
          <p:cNvSpPr/>
          <p:nvPr/>
        </p:nvSpPr>
        <p:spPr>
          <a:xfrm>
            <a:off x="65420" y="1824839"/>
            <a:ext cx="2633536" cy="2442361"/>
          </a:xfrm>
          <a:custGeom>
            <a:avLst/>
            <a:gdLst/>
            <a:ahLst/>
            <a:cxnLst/>
            <a:rect l="l" t="t" r="r" b="b"/>
            <a:pathLst>
              <a:path w="2633536" h="2442361">
                <a:moveTo>
                  <a:pt x="0" y="0"/>
                </a:moveTo>
                <a:lnTo>
                  <a:pt x="2633536" y="0"/>
                </a:lnTo>
                <a:lnTo>
                  <a:pt x="2633536" y="2442360"/>
                </a:lnTo>
                <a:lnTo>
                  <a:pt x="0" y="24423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14" name="TextBox 14"/>
          <p:cNvSpPr txBox="1"/>
          <p:nvPr/>
        </p:nvSpPr>
        <p:spPr>
          <a:xfrm>
            <a:off x="2743199" y="1752600"/>
            <a:ext cx="5143763" cy="26107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en-US" sz="1200" i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Providing clinically integrated care, with timely access and optimal coordination across providers and settings, is a key VA priority. Specialty care referrals require reliable and time-sensitive communication between primary care and specialists.</a:t>
            </a:r>
          </a:p>
          <a:p>
            <a:pPr algn="ctr">
              <a:spcBef>
                <a:spcPct val="0"/>
              </a:spcBef>
            </a:pPr>
            <a:endParaRPr lang="en-US" sz="14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Objective: </a:t>
            </a:r>
            <a:r>
              <a:rPr lang="en-US" sz="12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Assess impact of VA Federal Electronic Health Record (EHR) Care Pathways (CPs) on specialty care referral process and provide rapid feedback to decision-makers.</a:t>
            </a:r>
          </a:p>
          <a:p>
            <a:pPr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  <a:p>
            <a:pPr>
              <a:spcBef>
                <a:spcPct val="0"/>
              </a:spcBef>
            </a:pPr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Methods: </a:t>
            </a:r>
            <a:r>
              <a:rPr lang="en-US" sz="1200" dirty="0">
                <a:solidFill>
                  <a:srgbClr val="FFFFFF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Between November 2021 and February 2022, investigators conducted, and qualitatively analyzed, semi-structured interviews with 15 primary care providers (PCPs) and four specialists at the Mann-Grandstaff (Spokane) VA Medical Center and its remote primary care clinics.</a:t>
            </a:r>
          </a:p>
          <a:p>
            <a:pPr>
              <a:lnSpc>
                <a:spcPts val="1540"/>
              </a:lnSpc>
              <a:spcBef>
                <a:spcPct val="0"/>
              </a:spcBef>
            </a:pPr>
            <a:endParaRPr lang="en-US" sz="1200" dirty="0">
              <a:solidFill>
                <a:srgbClr val="FFFFFF"/>
              </a:solidFill>
              <a:latin typeface="Arial" panose="020B0604020202020204" pitchFamily="34" charset="0"/>
              <a:ea typeface="Poppins"/>
              <a:cs typeface="Arial" panose="020B0604020202020204" pitchFamily="34" charset="0"/>
              <a:sym typeface="Poppins"/>
            </a:endParaRPr>
          </a:p>
        </p:txBody>
      </p:sp>
      <p:grpSp>
        <p:nvGrpSpPr>
          <p:cNvPr id="28" name="Group 28"/>
          <p:cNvGrpSpPr/>
          <p:nvPr/>
        </p:nvGrpSpPr>
        <p:grpSpPr>
          <a:xfrm>
            <a:off x="3979517" y="5257800"/>
            <a:ext cx="3621371" cy="4162167"/>
            <a:chOff x="0" y="0"/>
            <a:chExt cx="1452567" cy="2262411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1452567" cy="2262411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88114" y="5399544"/>
            <a:ext cx="3473581" cy="267765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48284" lvl="1" indent="-124142" algn="l">
              <a:spcAft>
                <a:spcPts val="6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Few providers found Care Pathways useful, while most saw them as time-consuming, unintuitive, and disruptive to patient care. </a:t>
            </a:r>
          </a:p>
          <a:p>
            <a:pPr marL="248284" lvl="1" indent="-124142" algn="l">
              <a:spcAft>
                <a:spcPts val="6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Some features of Referral Manager were appreciated, but most found it difficult to use, time-intensive, and lacking key information. </a:t>
            </a:r>
          </a:p>
          <a:p>
            <a:pPr marL="248284" lvl="1" indent="-124142" algn="l">
              <a:spcAft>
                <a:spcPts val="6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Specialists often received unclear referrals with missing or unnecessary tests, complicating triage. </a:t>
            </a:r>
          </a:p>
          <a:p>
            <a:pPr marL="248284" lvl="1" indent="-124142" algn="l">
              <a:spcAft>
                <a:spcPts val="6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Referring providers, especially in Community Care, received specialist recommendations inconsistently and with delays. </a:t>
            </a:r>
          </a:p>
          <a:p>
            <a:pPr marL="248284" lvl="1" indent="-124142" algn="l">
              <a:spcAft>
                <a:spcPts val="600"/>
              </a:spcAft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VA providers were not automatically notified of new specialist recommendations, increasing the risk of overlooked guidance.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3886200" y="5334000"/>
            <a:ext cx="3698086" cy="38779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48284" lvl="1" indent="-124142" algn="l"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Briefings to EHRM referral processes and specialty care workgroups</a:t>
            </a:r>
          </a:p>
          <a:p>
            <a:pPr marL="248284" lvl="1" indent="-124142" algn="l"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Cordasco KM, Gable AR, Ganz DA, Brunner JW, Fix GM. Specialty care referrals in VA’s Cerner Millennium electronic health record: Early reports from frontline providers. Presentation at 2022 American Medical Informatics Association Clinical Informatics Conference; May, 2022; Houston, TX</a:t>
            </a:r>
          </a:p>
          <a:p>
            <a:pPr marL="248284" lvl="1" indent="-124142" algn="l"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Cordasco KM, Gable AR, Ganz DA, Smith A, Brunner JW, Fix GM. Cerner Millennium’s care pathways for specialty care referrals: Provider and nurse perceptions and recommendations for improvements. Presentation at VA Health Services Research &amp; Development/QUERI National Conference; February, 2023; Baltimore, MD</a:t>
            </a:r>
          </a:p>
          <a:p>
            <a:pPr marL="248284" lvl="1" indent="-124142" algn="l"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Cordasco KM. Specialty care referrals in VA’s Cerner Millennium: Provider and nurse experiences, perceptions, and recommendations for improvements. VA HSR Cyberseminar, January 2023</a:t>
            </a:r>
          </a:p>
          <a:p>
            <a:pPr marL="248284" lvl="1" indent="-124142" algn="l">
              <a:buFont typeface="Arial"/>
              <a:buChar char="•"/>
            </a:pPr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Cordasco KM, Gable AR, Ganz DA, et al. Cerner Millennium's Care Pathways for Specialty Care Referrals: Provider and Nurse Experiences, Perceptions, and Recommendations for Improvements. J Gen Intern Med. 2023;38(Suppl 4):1007-1014. doi:10.1007/s11606-023-08285-2</a:t>
            </a:r>
          </a:p>
        </p:txBody>
      </p:sp>
      <p:grpSp>
        <p:nvGrpSpPr>
          <p:cNvPr id="37" name="Group 37"/>
          <p:cNvGrpSpPr/>
          <p:nvPr/>
        </p:nvGrpSpPr>
        <p:grpSpPr>
          <a:xfrm>
            <a:off x="1" y="4267200"/>
            <a:ext cx="7772400" cy="444756"/>
            <a:chOff x="0" y="0"/>
            <a:chExt cx="3081270" cy="200910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3081270" cy="200910"/>
            </a:xfrm>
            <a:custGeom>
              <a:avLst/>
              <a:gdLst/>
              <a:ahLst/>
              <a:cxnLst/>
              <a:rect l="l" t="t" r="r" b="b"/>
              <a:pathLst>
                <a:path w="3081270" h="200910">
                  <a:moveTo>
                    <a:pt x="0" y="0"/>
                  </a:moveTo>
                  <a:lnTo>
                    <a:pt x="3081270" y="0"/>
                  </a:lnTo>
                  <a:lnTo>
                    <a:pt x="3081270" y="200910"/>
                  </a:lnTo>
                  <a:lnTo>
                    <a:pt x="0" y="200910"/>
                  </a:lnTo>
                  <a:close/>
                </a:path>
              </a:pathLst>
            </a:custGeom>
            <a:solidFill>
              <a:srgbClr val="E2A621"/>
            </a:solid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9" name="TextBox 39"/>
            <p:cNvSpPr txBox="1"/>
            <p:nvPr/>
          </p:nvSpPr>
          <p:spPr>
            <a:xfrm>
              <a:off x="0" y="-47625"/>
              <a:ext cx="3081270" cy="24853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05"/>
                </a:lnSpc>
              </a:pPr>
              <a:endParaRPr dirty="0"/>
            </a:p>
          </p:txBody>
        </p:sp>
      </p:grpSp>
      <p:sp>
        <p:nvSpPr>
          <p:cNvPr id="44" name="Freeform 44"/>
          <p:cNvSpPr/>
          <p:nvPr/>
        </p:nvSpPr>
        <p:spPr>
          <a:xfrm>
            <a:off x="0" y="181592"/>
            <a:ext cx="5825995" cy="543986"/>
          </a:xfrm>
          <a:custGeom>
            <a:avLst/>
            <a:gdLst/>
            <a:ahLst/>
            <a:cxnLst/>
            <a:rect l="l" t="t" r="r" b="b"/>
            <a:pathLst>
              <a:path w="5825995" h="543986">
                <a:moveTo>
                  <a:pt x="0" y="0"/>
                </a:moveTo>
                <a:lnTo>
                  <a:pt x="5825995" y="0"/>
                </a:lnTo>
                <a:lnTo>
                  <a:pt x="5825995" y="543986"/>
                </a:lnTo>
                <a:lnTo>
                  <a:pt x="0" y="54398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4C9AF0-C54D-43F2-14FA-EB073C781E41}"/>
              </a:ext>
            </a:extLst>
          </p:cNvPr>
          <p:cNvSpPr/>
          <p:nvPr/>
        </p:nvSpPr>
        <p:spPr>
          <a:xfrm>
            <a:off x="0" y="761999"/>
            <a:ext cx="7772400" cy="980849"/>
          </a:xfrm>
          <a:prstGeom prst="rect">
            <a:avLst/>
          </a:prstGeom>
          <a:solidFill>
            <a:srgbClr val="2799B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Impacts of the Federal EHR on Communication</a:t>
            </a:r>
          </a:p>
          <a:p>
            <a:pPr algn="ctr"/>
            <a:r>
              <a:rPr lang="en-US"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Specialty Care Referrals</a:t>
            </a:r>
          </a:p>
          <a:p>
            <a:pPr algn="ctr"/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PROVEN Rapid Pilot Project</a:t>
            </a:r>
          </a:p>
        </p:txBody>
      </p:sp>
      <p:grpSp>
        <p:nvGrpSpPr>
          <p:cNvPr id="6" name="Group 24">
            <a:extLst>
              <a:ext uri="{FF2B5EF4-FFF2-40B4-BE49-F238E27FC236}">
                <a16:creationId xmlns:a16="http://schemas.microsoft.com/office/drawing/2014/main" id="{89D9B085-9CDE-253C-30BC-E6BF881BE8E5}"/>
              </a:ext>
            </a:extLst>
          </p:cNvPr>
          <p:cNvGrpSpPr/>
          <p:nvPr/>
        </p:nvGrpSpPr>
        <p:grpSpPr>
          <a:xfrm>
            <a:off x="3979516" y="4799858"/>
            <a:ext cx="3621371" cy="479170"/>
            <a:chOff x="0" y="0"/>
            <a:chExt cx="1511832" cy="332918"/>
          </a:xfrm>
        </p:grpSpPr>
        <p:sp>
          <p:nvSpPr>
            <p:cNvPr id="7" name="Freeform 25">
              <a:extLst>
                <a:ext uri="{FF2B5EF4-FFF2-40B4-BE49-F238E27FC236}">
                  <a16:creationId xmlns:a16="http://schemas.microsoft.com/office/drawing/2014/main" id="{A4449C4F-6C83-2A1D-8F44-87E89EEE6BD5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" name="TextBox 26">
              <a:extLst>
                <a:ext uri="{FF2B5EF4-FFF2-40B4-BE49-F238E27FC236}">
                  <a16:creationId xmlns:a16="http://schemas.microsoft.com/office/drawing/2014/main" id="{41922A07-04C5-9D4D-0556-020AB751895B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11" name="TextBox 27">
            <a:extLst>
              <a:ext uri="{FF2B5EF4-FFF2-40B4-BE49-F238E27FC236}">
                <a16:creationId xmlns:a16="http://schemas.microsoft.com/office/drawing/2014/main" id="{88480A41-51EA-2ACF-5CEF-CB4130930F1E}"/>
              </a:ext>
            </a:extLst>
          </p:cNvPr>
          <p:cNvSpPr txBox="1"/>
          <p:nvPr/>
        </p:nvSpPr>
        <p:spPr>
          <a:xfrm>
            <a:off x="4463396" y="4949029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Dissemination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E639378-BC06-7448-5F2C-5055070AD27A}"/>
              </a:ext>
            </a:extLst>
          </p:cNvPr>
          <p:cNvSpPr txBox="1"/>
          <p:nvPr/>
        </p:nvSpPr>
        <p:spPr>
          <a:xfrm>
            <a:off x="-78590" y="964442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PI: Kristina M. Cordasco, MD, MPH, MSHS, </a:t>
            </a:r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Kristina.Cordasco@va.gov</a:t>
            </a:r>
            <a:endParaRPr lang="en-US" sz="1200" b="1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>
                <a:solidFill>
                  <a:srgbClr val="3F51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 HSR Center for Healthcare Innovation, Implementation and Policy (CSHIIP), VA Greater Los Angeles, CA</a:t>
            </a:r>
            <a:endParaRPr lang="en-US" sz="1200" b="1" dirty="0">
              <a:solidFill>
                <a:srgbClr val="3F51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24">
            <a:extLst>
              <a:ext uri="{FF2B5EF4-FFF2-40B4-BE49-F238E27FC236}">
                <a16:creationId xmlns:a16="http://schemas.microsoft.com/office/drawing/2014/main" id="{EF851A65-3F87-3F2D-5BD5-D7904CACCBD6}"/>
              </a:ext>
            </a:extLst>
          </p:cNvPr>
          <p:cNvGrpSpPr/>
          <p:nvPr/>
        </p:nvGrpSpPr>
        <p:grpSpPr>
          <a:xfrm>
            <a:off x="166904" y="4814072"/>
            <a:ext cx="3625979" cy="479170"/>
            <a:chOff x="0" y="0"/>
            <a:chExt cx="1511832" cy="332918"/>
          </a:xfrm>
        </p:grpSpPr>
        <p:sp>
          <p:nvSpPr>
            <p:cNvPr id="16" name="Freeform 25">
              <a:extLst>
                <a:ext uri="{FF2B5EF4-FFF2-40B4-BE49-F238E27FC236}">
                  <a16:creationId xmlns:a16="http://schemas.microsoft.com/office/drawing/2014/main" id="{E89533F5-1D81-9514-B000-25F5CF8811DE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" name="TextBox 26">
              <a:extLst>
                <a:ext uri="{FF2B5EF4-FFF2-40B4-BE49-F238E27FC236}">
                  <a16:creationId xmlns:a16="http://schemas.microsoft.com/office/drawing/2014/main" id="{C9C68B06-00B4-CCFD-C06A-85256A85B34F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sp>
        <p:nvSpPr>
          <p:cNvPr id="18" name="TextBox 27">
            <a:extLst>
              <a:ext uri="{FF2B5EF4-FFF2-40B4-BE49-F238E27FC236}">
                <a16:creationId xmlns:a16="http://schemas.microsoft.com/office/drawing/2014/main" id="{BC6E086E-182C-D0AB-FE34-4459AC286128}"/>
              </a:ext>
            </a:extLst>
          </p:cNvPr>
          <p:cNvSpPr txBox="1"/>
          <p:nvPr/>
        </p:nvSpPr>
        <p:spPr>
          <a:xfrm>
            <a:off x="609600" y="4973118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Key Findings</a:t>
            </a:r>
          </a:p>
        </p:txBody>
      </p:sp>
      <p:grpSp>
        <p:nvGrpSpPr>
          <p:cNvPr id="13" name="Group 24">
            <a:extLst>
              <a:ext uri="{FF2B5EF4-FFF2-40B4-BE49-F238E27FC236}">
                <a16:creationId xmlns:a16="http://schemas.microsoft.com/office/drawing/2014/main" id="{378E9EAB-A930-7D55-3536-2C2A8E76D858}"/>
              </a:ext>
            </a:extLst>
          </p:cNvPr>
          <p:cNvGrpSpPr/>
          <p:nvPr/>
        </p:nvGrpSpPr>
        <p:grpSpPr>
          <a:xfrm>
            <a:off x="177322" y="8378793"/>
            <a:ext cx="3625979" cy="479170"/>
            <a:chOff x="0" y="0"/>
            <a:chExt cx="1511832" cy="332918"/>
          </a:xfrm>
        </p:grpSpPr>
        <p:sp>
          <p:nvSpPr>
            <p:cNvPr id="19" name="Freeform 25">
              <a:extLst>
                <a:ext uri="{FF2B5EF4-FFF2-40B4-BE49-F238E27FC236}">
                  <a16:creationId xmlns:a16="http://schemas.microsoft.com/office/drawing/2014/main" id="{A83E44D6-50F6-74C0-5271-40226ED73A49}"/>
                </a:ext>
              </a:extLst>
            </p:cNvPr>
            <p:cNvSpPr/>
            <p:nvPr/>
          </p:nvSpPr>
          <p:spPr>
            <a:xfrm>
              <a:off x="0" y="0"/>
              <a:ext cx="1511831" cy="332918"/>
            </a:xfrm>
            <a:custGeom>
              <a:avLst/>
              <a:gdLst/>
              <a:ahLst/>
              <a:cxnLst/>
              <a:rect l="l" t="t" r="r" b="b"/>
              <a:pathLst>
                <a:path w="1511831" h="332918">
                  <a:moveTo>
                    <a:pt x="25849" y="0"/>
                  </a:moveTo>
                  <a:lnTo>
                    <a:pt x="1485982" y="0"/>
                  </a:lnTo>
                  <a:cubicBezTo>
                    <a:pt x="1500258" y="0"/>
                    <a:pt x="1511831" y="11573"/>
                    <a:pt x="1511831" y="25849"/>
                  </a:cubicBezTo>
                  <a:lnTo>
                    <a:pt x="1511831" y="307069"/>
                  </a:lnTo>
                  <a:cubicBezTo>
                    <a:pt x="1511831" y="321345"/>
                    <a:pt x="1500258" y="332918"/>
                    <a:pt x="1485982" y="332918"/>
                  </a:cubicBezTo>
                  <a:lnTo>
                    <a:pt x="25849" y="332918"/>
                  </a:lnTo>
                  <a:cubicBezTo>
                    <a:pt x="11573" y="332918"/>
                    <a:pt x="0" y="321345"/>
                    <a:pt x="0" y="307069"/>
                  </a:cubicBezTo>
                  <a:lnTo>
                    <a:pt x="0" y="25849"/>
                  </a:lnTo>
                  <a:cubicBezTo>
                    <a:pt x="0" y="11573"/>
                    <a:pt x="11573" y="0"/>
                    <a:pt x="25849" y="0"/>
                  </a:cubicBezTo>
                  <a:close/>
                </a:path>
              </a:pathLst>
            </a:custGeom>
            <a:solidFill>
              <a:srgbClr val="2899B7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TextBox 26">
              <a:extLst>
                <a:ext uri="{FF2B5EF4-FFF2-40B4-BE49-F238E27FC236}">
                  <a16:creationId xmlns:a16="http://schemas.microsoft.com/office/drawing/2014/main" id="{7DA11628-AADC-2960-65CF-C1EC543B5A6A}"/>
                </a:ext>
              </a:extLst>
            </p:cNvPr>
            <p:cNvSpPr txBox="1"/>
            <p:nvPr/>
          </p:nvSpPr>
          <p:spPr>
            <a:xfrm>
              <a:off x="0" y="-28575"/>
              <a:ext cx="1511832" cy="36149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034"/>
                </a:lnSpc>
              </a:pPr>
              <a:endParaRPr dirty="0"/>
            </a:p>
          </p:txBody>
        </p:sp>
      </p:grpSp>
      <p:grpSp>
        <p:nvGrpSpPr>
          <p:cNvPr id="22" name="Group 28">
            <a:extLst>
              <a:ext uri="{FF2B5EF4-FFF2-40B4-BE49-F238E27FC236}">
                <a16:creationId xmlns:a16="http://schemas.microsoft.com/office/drawing/2014/main" id="{41AA391B-9EB3-6C78-3949-4671FFD6E51D}"/>
              </a:ext>
            </a:extLst>
          </p:cNvPr>
          <p:cNvGrpSpPr/>
          <p:nvPr/>
        </p:nvGrpSpPr>
        <p:grpSpPr>
          <a:xfrm>
            <a:off x="177322" y="8857963"/>
            <a:ext cx="3621372" cy="562004"/>
            <a:chOff x="0" y="-28575"/>
            <a:chExt cx="1452567" cy="2741922"/>
          </a:xfrm>
        </p:grpSpPr>
        <p:sp>
          <p:nvSpPr>
            <p:cNvPr id="23" name="Freeform 29">
              <a:extLst>
                <a:ext uri="{FF2B5EF4-FFF2-40B4-BE49-F238E27FC236}">
                  <a16:creationId xmlns:a16="http://schemas.microsoft.com/office/drawing/2014/main" id="{CAC8E756-B87F-C5F4-0923-94EB5E23D84B}"/>
                </a:ext>
              </a:extLst>
            </p:cNvPr>
            <p:cNvSpPr/>
            <p:nvPr/>
          </p:nvSpPr>
          <p:spPr>
            <a:xfrm>
              <a:off x="0" y="0"/>
              <a:ext cx="1452567" cy="2713347"/>
            </a:xfrm>
            <a:custGeom>
              <a:avLst/>
              <a:gdLst/>
              <a:ahLst/>
              <a:cxnLst/>
              <a:rect l="l" t="t" r="r" b="b"/>
              <a:pathLst>
                <a:path w="1452567" h="2262411">
                  <a:moveTo>
                    <a:pt x="26904" y="0"/>
                  </a:moveTo>
                  <a:lnTo>
                    <a:pt x="1425663" y="0"/>
                  </a:lnTo>
                  <a:cubicBezTo>
                    <a:pt x="1440521" y="0"/>
                    <a:pt x="1452567" y="12045"/>
                    <a:pt x="1452567" y="26904"/>
                  </a:cubicBezTo>
                  <a:lnTo>
                    <a:pt x="1452567" y="2235507"/>
                  </a:lnTo>
                  <a:cubicBezTo>
                    <a:pt x="1452567" y="2250366"/>
                    <a:pt x="1440521" y="2262411"/>
                    <a:pt x="1425663" y="2262411"/>
                  </a:cubicBezTo>
                  <a:lnTo>
                    <a:pt x="26904" y="2262411"/>
                  </a:lnTo>
                  <a:cubicBezTo>
                    <a:pt x="12045" y="2262411"/>
                    <a:pt x="0" y="2250366"/>
                    <a:pt x="0" y="2235507"/>
                  </a:cubicBezTo>
                  <a:lnTo>
                    <a:pt x="0" y="26904"/>
                  </a:lnTo>
                  <a:cubicBezTo>
                    <a:pt x="0" y="12045"/>
                    <a:pt x="12045" y="0"/>
                    <a:pt x="26904" y="0"/>
                  </a:cubicBezTo>
                  <a:close/>
                </a:path>
              </a:pathLst>
            </a:custGeom>
            <a:solidFill>
              <a:srgbClr val="CAE9EB"/>
            </a:solidFill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4" name="TextBox 30">
              <a:extLst>
                <a:ext uri="{FF2B5EF4-FFF2-40B4-BE49-F238E27FC236}">
                  <a16:creationId xmlns:a16="http://schemas.microsoft.com/office/drawing/2014/main" id="{4C75EF41-2EC3-A9DE-4717-81C9F1547365}"/>
                </a:ext>
              </a:extLst>
            </p:cNvPr>
            <p:cNvSpPr txBox="1"/>
            <p:nvPr/>
          </p:nvSpPr>
          <p:spPr>
            <a:xfrm>
              <a:off x="0" y="-28575"/>
              <a:ext cx="1452567" cy="229098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 dirty="0"/>
            </a:p>
          </p:txBody>
        </p:sp>
      </p:grpSp>
      <p:sp>
        <p:nvSpPr>
          <p:cNvPr id="25" name="TextBox 35">
            <a:extLst>
              <a:ext uri="{FF2B5EF4-FFF2-40B4-BE49-F238E27FC236}">
                <a16:creationId xmlns:a16="http://schemas.microsoft.com/office/drawing/2014/main" id="{345627FA-5836-6C52-762E-CF7D2C06704D}"/>
              </a:ext>
            </a:extLst>
          </p:cNvPr>
          <p:cNvSpPr txBox="1"/>
          <p:nvPr/>
        </p:nvSpPr>
        <p:spPr>
          <a:xfrm>
            <a:off x="188113" y="8957846"/>
            <a:ext cx="3473581" cy="33855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48284" lvl="1" indent="-124142" algn="l">
              <a:buFont typeface="Arial"/>
              <a:buChar char="•"/>
            </a:pP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Poppins"/>
                <a:cs typeface="Arial" panose="020B0604020202020204" pitchFamily="34" charset="0"/>
                <a:sym typeface="Poppins"/>
              </a:rPr>
              <a:t>The findings prompted and guided a Care Pathways redesign subgroup to improve usability.</a:t>
            </a:r>
          </a:p>
        </p:txBody>
      </p:sp>
      <p:sp>
        <p:nvSpPr>
          <p:cNvPr id="26" name="TextBox 27">
            <a:extLst>
              <a:ext uri="{FF2B5EF4-FFF2-40B4-BE49-F238E27FC236}">
                <a16:creationId xmlns:a16="http://schemas.microsoft.com/office/drawing/2014/main" id="{2C507E16-EB6F-DEB6-A20D-3C4F11671A32}"/>
              </a:ext>
            </a:extLst>
          </p:cNvPr>
          <p:cNvSpPr txBox="1"/>
          <p:nvPr/>
        </p:nvSpPr>
        <p:spPr>
          <a:xfrm>
            <a:off x="589788" y="8526581"/>
            <a:ext cx="2775604" cy="2180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79"/>
              </a:lnSpc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ea typeface="Poppins Bold"/>
                <a:cs typeface="Arial" panose="020B0604020202020204" pitchFamily="34" charset="0"/>
                <a:sym typeface="Poppins Bold"/>
              </a:rPr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2868899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471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IT Patient Safety</dc:title>
  <dc:creator>Liu, Karin C.</dc:creator>
  <cp:lastModifiedBy>Liu, Karin C.</cp:lastModifiedBy>
  <cp:revision>2</cp:revision>
  <dcterms:created xsi:type="dcterms:W3CDTF">2006-08-16T00:00:00Z</dcterms:created>
  <dcterms:modified xsi:type="dcterms:W3CDTF">2025-03-19T20:10:51Z</dcterms:modified>
  <dc:identifier>DAGJ1Ge3s4Y</dc:identifier>
</cp:coreProperties>
</file>