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6B829F-5292-7A67-B947-86DC13DF9D2F}" name="De Vries, Gerardo" initials="DVG" userId="S::Gerardo.DeVries@va.gov::2e640c54-a51d-436b-a5f6-40c2ba2941af" providerId="AD"/>
  <p188:author id="{BEB732F6-BAC9-FDF3-A2CB-19F6355C9392}" name="Miake-lye, Isomi M." initials="IM" userId="S::Isomi.Miake-Lye@va.gov::30be8089-1938-4d24-8a84-517e497171b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15F"/>
    <a:srgbClr val="27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1744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Vries, Gerardo" userId="2e640c54-a51d-436b-a5f6-40c2ba2941af" providerId="ADAL" clId="{C584F4CF-6BFC-4461-8FB5-D4EFA1E9A0B3}"/>
    <pc:docChg chg="undo custSel modSld">
      <pc:chgData name="De Vries, Gerardo" userId="2e640c54-a51d-436b-a5f6-40c2ba2941af" providerId="ADAL" clId="{C584F4CF-6BFC-4461-8FB5-D4EFA1E9A0B3}" dt="2025-03-26T19:46:42.237" v="138" actId="20577"/>
      <pc:docMkLst>
        <pc:docMk/>
      </pc:docMkLst>
      <pc:sldChg chg="modSp mod">
        <pc:chgData name="De Vries, Gerardo" userId="2e640c54-a51d-436b-a5f6-40c2ba2941af" providerId="ADAL" clId="{C584F4CF-6BFC-4461-8FB5-D4EFA1E9A0B3}" dt="2025-03-26T19:46:42.237" v="138" actId="20577"/>
        <pc:sldMkLst>
          <pc:docMk/>
          <pc:sldMk cId="934943397" sldId="259"/>
        </pc:sldMkLst>
        <pc:spChg chg="mod">
          <ac:chgData name="De Vries, Gerardo" userId="2e640c54-a51d-436b-a5f6-40c2ba2941af" providerId="ADAL" clId="{C584F4CF-6BFC-4461-8FB5-D4EFA1E9A0B3}" dt="2025-03-26T19:45:03.769" v="113" actId="1076"/>
          <ac:spMkLst>
            <pc:docMk/>
            <pc:sldMk cId="934943397" sldId="259"/>
            <ac:spMk id="43" creationId="{3456B900-20E5-38DC-14C2-C17AA74B0C81}"/>
          </ac:spMkLst>
        </pc:spChg>
        <pc:spChg chg="mod">
          <ac:chgData name="De Vries, Gerardo" userId="2e640c54-a51d-436b-a5f6-40c2ba2941af" providerId="ADAL" clId="{C584F4CF-6BFC-4461-8FB5-D4EFA1E9A0B3}" dt="2025-03-26T19:46:30.545" v="136" actId="20577"/>
          <ac:spMkLst>
            <pc:docMk/>
            <pc:sldMk cId="934943397" sldId="259"/>
            <ac:spMk id="45" creationId="{018D8A23-D177-65B6-CD96-8E37FE59DE27}"/>
          </ac:spMkLst>
        </pc:spChg>
        <pc:spChg chg="mod">
          <ac:chgData name="De Vries, Gerardo" userId="2e640c54-a51d-436b-a5f6-40c2ba2941af" providerId="ADAL" clId="{C584F4CF-6BFC-4461-8FB5-D4EFA1E9A0B3}" dt="2025-03-26T19:46:42.237" v="138" actId="20577"/>
          <ac:spMkLst>
            <pc:docMk/>
            <pc:sldMk cId="934943397" sldId="259"/>
            <ac:spMk id="47" creationId="{C6B3499A-EDDD-B164-CB63-3FE05E2EC3A1}"/>
          </ac:spMkLst>
        </pc:spChg>
        <pc:grpChg chg="mod">
          <ac:chgData name="De Vries, Gerardo" userId="2e640c54-a51d-436b-a5f6-40c2ba2941af" providerId="ADAL" clId="{C584F4CF-6BFC-4461-8FB5-D4EFA1E9A0B3}" dt="2025-03-26T19:44:37.972" v="107" actId="14100"/>
          <ac:grpSpMkLst>
            <pc:docMk/>
            <pc:sldMk cId="934943397" sldId="259"/>
            <ac:grpSpMk id="9" creationId="{FB7B3029-8D90-0B4D-2F87-0AAD710C4D90}"/>
          </ac:grpSpMkLst>
        </pc:grpChg>
        <pc:grpChg chg="mod">
          <ac:chgData name="De Vries, Gerardo" userId="2e640c54-a51d-436b-a5f6-40c2ba2941af" providerId="ADAL" clId="{C584F4CF-6BFC-4461-8FB5-D4EFA1E9A0B3}" dt="2025-03-26T19:45:48.163" v="123" actId="14100"/>
          <ac:grpSpMkLst>
            <pc:docMk/>
            <pc:sldMk cId="934943397" sldId="259"/>
            <ac:grpSpMk id="18" creationId="{DFD0372D-3AD5-910C-DA7C-2D75E84C6982}"/>
          </ac:grpSpMkLst>
        </pc:grpChg>
        <pc:grpChg chg="mod">
          <ac:chgData name="De Vries, Gerardo" userId="2e640c54-a51d-436b-a5f6-40c2ba2941af" providerId="ADAL" clId="{C584F4CF-6BFC-4461-8FB5-D4EFA1E9A0B3}" dt="2025-03-26T19:44:49.040" v="110" actId="14100"/>
          <ac:grpSpMkLst>
            <pc:docMk/>
            <pc:sldMk cId="934943397" sldId="259"/>
            <ac:grpSpMk id="31" creationId="{4F7218F6-79A4-741C-988A-8AC00A1D1356}"/>
          </ac:grpSpMkLst>
        </pc:grpChg>
        <pc:grpChg chg="mod">
          <ac:chgData name="De Vries, Gerardo" userId="2e640c54-a51d-436b-a5f6-40c2ba2941af" providerId="ADAL" clId="{C584F4CF-6BFC-4461-8FB5-D4EFA1E9A0B3}" dt="2025-03-26T19:44:57.200" v="112" actId="14100"/>
          <ac:grpSpMkLst>
            <pc:docMk/>
            <pc:sldMk cId="934943397" sldId="259"/>
            <ac:grpSpMk id="40" creationId="{B12EFD1B-8A63-1C98-5376-0195BF32C36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908D6-1D15-4E7D-94E3-DD8BA62457B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301F-C867-4957-8399-AB25619FA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6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2.sv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ulian.brunner@va.gov" TargetMode="External"/><Relationship Id="rId5" Type="http://schemas.openxmlformats.org/officeDocument/2006/relationships/hyperlink" Target="mailto:Isomi.Miake-Lye@va.go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2698956" y="1746280"/>
            <a:ext cx="5073444" cy="2520920"/>
            <a:chOff x="0" y="0"/>
            <a:chExt cx="2018579" cy="8674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018579" cy="867492"/>
            </a:xfrm>
            <a:custGeom>
              <a:avLst/>
              <a:gdLst/>
              <a:ahLst/>
              <a:cxnLst/>
              <a:rect l="l" t="t" r="r" b="b"/>
              <a:pathLst>
                <a:path w="2018579" h="867492">
                  <a:moveTo>
                    <a:pt x="43832" y="0"/>
                  </a:moveTo>
                  <a:lnTo>
                    <a:pt x="1974747" y="0"/>
                  </a:lnTo>
                  <a:cubicBezTo>
                    <a:pt x="1998955" y="0"/>
                    <a:pt x="2018579" y="19624"/>
                    <a:pt x="2018579" y="43832"/>
                  </a:cubicBezTo>
                  <a:lnTo>
                    <a:pt x="2018579" y="823659"/>
                  </a:lnTo>
                  <a:cubicBezTo>
                    <a:pt x="2018579" y="835284"/>
                    <a:pt x="2013961" y="846433"/>
                    <a:pt x="2005741" y="854653"/>
                  </a:cubicBezTo>
                  <a:cubicBezTo>
                    <a:pt x="1997521" y="862873"/>
                    <a:pt x="1986372" y="867492"/>
                    <a:pt x="1974747" y="867492"/>
                  </a:cubicBezTo>
                  <a:lnTo>
                    <a:pt x="43832" y="867492"/>
                  </a:lnTo>
                  <a:cubicBezTo>
                    <a:pt x="32207" y="867492"/>
                    <a:pt x="21058" y="862873"/>
                    <a:pt x="12838" y="854653"/>
                  </a:cubicBezTo>
                  <a:cubicBezTo>
                    <a:pt x="4618" y="846433"/>
                    <a:pt x="0" y="835284"/>
                    <a:pt x="0" y="823659"/>
                  </a:cubicBezTo>
                  <a:lnTo>
                    <a:pt x="0" y="43832"/>
                  </a:lnTo>
                  <a:cubicBezTo>
                    <a:pt x="0" y="19624"/>
                    <a:pt x="19624" y="0"/>
                    <a:pt x="43832" y="0"/>
                  </a:cubicBezTo>
                  <a:close/>
                </a:path>
              </a:pathLst>
            </a:custGeom>
            <a:solidFill>
              <a:srgbClr val="3F515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018579" cy="91511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2" name="Freeform 2"/>
          <p:cNvSpPr/>
          <p:nvPr/>
        </p:nvSpPr>
        <p:spPr>
          <a:xfrm>
            <a:off x="0" y="2347851"/>
            <a:ext cx="7772400" cy="7710549"/>
          </a:xfrm>
          <a:custGeom>
            <a:avLst/>
            <a:gdLst/>
            <a:ahLst/>
            <a:cxnLst/>
            <a:rect l="l" t="t" r="r" b="b"/>
            <a:pathLst>
              <a:path w="7772400" h="7772400">
                <a:moveTo>
                  <a:pt x="0" y="0"/>
                </a:moveTo>
                <a:lnTo>
                  <a:pt x="7772400" y="0"/>
                </a:lnTo>
                <a:lnTo>
                  <a:pt x="7772400" y="7772400"/>
                </a:lnTo>
                <a:lnTo>
                  <a:pt x="0" y="77724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8" name="TextBox 8"/>
          <p:cNvSpPr txBox="1"/>
          <p:nvPr/>
        </p:nvSpPr>
        <p:spPr>
          <a:xfrm>
            <a:off x="-1" y="799813"/>
            <a:ext cx="7808374" cy="1103282"/>
          </a:xfrm>
          <a:prstGeom prst="rect">
            <a:avLst/>
          </a:prstGeom>
        </p:spPr>
        <p:txBody>
          <a:bodyPr lIns="47790" tIns="47790" rIns="47790" bIns="47790" rtlCol="0" anchor="ctr"/>
          <a:lstStyle/>
          <a:p>
            <a:pPr algn="ctr">
              <a:lnSpc>
                <a:spcPts val="1505"/>
              </a:lnSpc>
            </a:pPr>
            <a:endParaRPr dirty="0"/>
          </a:p>
        </p:txBody>
      </p:sp>
      <p:grpSp>
        <p:nvGrpSpPr>
          <p:cNvPr id="37" name="Group 37"/>
          <p:cNvGrpSpPr/>
          <p:nvPr/>
        </p:nvGrpSpPr>
        <p:grpSpPr>
          <a:xfrm>
            <a:off x="0" y="4267200"/>
            <a:ext cx="7808374" cy="444756"/>
            <a:chOff x="0" y="0"/>
            <a:chExt cx="3081270" cy="20091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3081270" cy="200910"/>
            </a:xfrm>
            <a:custGeom>
              <a:avLst/>
              <a:gdLst/>
              <a:ahLst/>
              <a:cxnLst/>
              <a:rect l="l" t="t" r="r" b="b"/>
              <a:pathLst>
                <a:path w="3081270" h="200910">
                  <a:moveTo>
                    <a:pt x="0" y="0"/>
                  </a:moveTo>
                  <a:lnTo>
                    <a:pt x="3081270" y="0"/>
                  </a:lnTo>
                  <a:lnTo>
                    <a:pt x="3081270" y="200910"/>
                  </a:lnTo>
                  <a:lnTo>
                    <a:pt x="0" y="200910"/>
                  </a:lnTo>
                  <a:close/>
                </a:path>
              </a:pathLst>
            </a:custGeom>
            <a:solidFill>
              <a:srgbClr val="E2A621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47625"/>
              <a:ext cx="3081270" cy="24853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44" name="Freeform 44"/>
          <p:cNvSpPr/>
          <p:nvPr/>
        </p:nvSpPr>
        <p:spPr>
          <a:xfrm>
            <a:off x="0" y="181592"/>
            <a:ext cx="5825995" cy="543986"/>
          </a:xfrm>
          <a:custGeom>
            <a:avLst/>
            <a:gdLst/>
            <a:ahLst/>
            <a:cxnLst/>
            <a:rect l="l" t="t" r="r" b="b"/>
            <a:pathLst>
              <a:path w="5825995" h="543986">
                <a:moveTo>
                  <a:pt x="0" y="0"/>
                </a:moveTo>
                <a:lnTo>
                  <a:pt x="5825995" y="0"/>
                </a:lnTo>
                <a:lnTo>
                  <a:pt x="5825995" y="543986"/>
                </a:lnTo>
                <a:lnTo>
                  <a:pt x="0" y="54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4C9AF0-C54D-43F2-14FA-EB073C781E41}"/>
              </a:ext>
            </a:extLst>
          </p:cNvPr>
          <p:cNvSpPr/>
          <p:nvPr/>
        </p:nvSpPr>
        <p:spPr>
          <a:xfrm>
            <a:off x="0" y="761999"/>
            <a:ext cx="7772400" cy="980849"/>
          </a:xfrm>
          <a:prstGeom prst="rect">
            <a:avLst/>
          </a:prstGeom>
          <a:solidFill>
            <a:srgbClr val="2799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and Measuring Key Organizational 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in EHR Transitions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PROVEN Rapid Pilot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39378-BC06-7448-5F2C-5055070AD27A}"/>
              </a:ext>
            </a:extLst>
          </p:cNvPr>
          <p:cNvSpPr txBox="1"/>
          <p:nvPr/>
        </p:nvSpPr>
        <p:spPr>
          <a:xfrm>
            <a:off x="-34636" y="9271337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MPI: Isomi Miake-Lye, PhD,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Isomi.Miake-Lye@va.gov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for Healthcare Innovation, Implementation and Policy (CSHIIP), VA Greater Los Angeles, CA</a:t>
            </a:r>
          </a:p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MPI: Julian Brunner, PhD,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Julian.Brunner@va.gov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for Healthcare Innovation, Implementation and Policy (CSHIIP), VA Greater Los Angeles, CA</a:t>
            </a:r>
          </a:p>
          <a:p>
            <a:endParaRPr lang="en-US" sz="1200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28">
            <a:extLst>
              <a:ext uri="{FF2B5EF4-FFF2-40B4-BE49-F238E27FC236}">
                <a16:creationId xmlns:a16="http://schemas.microsoft.com/office/drawing/2014/main" id="{FB7B3029-8D90-0B4D-2F87-0AAD710C4D90}"/>
              </a:ext>
            </a:extLst>
          </p:cNvPr>
          <p:cNvGrpSpPr/>
          <p:nvPr/>
        </p:nvGrpSpPr>
        <p:grpSpPr>
          <a:xfrm>
            <a:off x="3930035" y="5257798"/>
            <a:ext cx="3729555" cy="3783689"/>
            <a:chOff x="0" y="0"/>
            <a:chExt cx="1452567" cy="2262411"/>
          </a:xfrm>
        </p:grpSpPr>
        <p:sp>
          <p:nvSpPr>
            <p:cNvPr id="16" name="Freeform 29">
              <a:extLst>
                <a:ext uri="{FF2B5EF4-FFF2-40B4-BE49-F238E27FC236}">
                  <a16:creationId xmlns:a16="http://schemas.microsoft.com/office/drawing/2014/main" id="{C05EF689-90AF-D34F-9498-DC46676B5B63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TextBox 30">
              <a:extLst>
                <a:ext uri="{FF2B5EF4-FFF2-40B4-BE49-F238E27FC236}">
                  <a16:creationId xmlns:a16="http://schemas.microsoft.com/office/drawing/2014/main" id="{E51B7482-B964-0CE2-8328-11D6694362EF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18" name="Group 28">
            <a:extLst>
              <a:ext uri="{FF2B5EF4-FFF2-40B4-BE49-F238E27FC236}">
                <a16:creationId xmlns:a16="http://schemas.microsoft.com/office/drawing/2014/main" id="{DFD0372D-3AD5-910C-DA7C-2D75E84C6982}"/>
              </a:ext>
            </a:extLst>
          </p:cNvPr>
          <p:cNvGrpSpPr/>
          <p:nvPr/>
        </p:nvGrpSpPr>
        <p:grpSpPr>
          <a:xfrm>
            <a:off x="112809" y="5257797"/>
            <a:ext cx="3769165" cy="3783690"/>
            <a:chOff x="0" y="0"/>
            <a:chExt cx="1452567" cy="2262411"/>
          </a:xfrm>
        </p:grpSpPr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7DD09D2B-0C40-246B-26D9-BFBDF009F1C6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TextBox 30">
              <a:extLst>
                <a:ext uri="{FF2B5EF4-FFF2-40B4-BE49-F238E27FC236}">
                  <a16:creationId xmlns:a16="http://schemas.microsoft.com/office/drawing/2014/main" id="{FD216FC3-50DA-2A20-EE4A-2A48F5D1981A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31" name="Group 24">
            <a:extLst>
              <a:ext uri="{FF2B5EF4-FFF2-40B4-BE49-F238E27FC236}">
                <a16:creationId xmlns:a16="http://schemas.microsoft.com/office/drawing/2014/main" id="{4F7218F6-79A4-741C-988A-8AC00A1D1356}"/>
              </a:ext>
            </a:extLst>
          </p:cNvPr>
          <p:cNvGrpSpPr/>
          <p:nvPr/>
        </p:nvGrpSpPr>
        <p:grpSpPr>
          <a:xfrm>
            <a:off x="112807" y="4814072"/>
            <a:ext cx="3769164" cy="479170"/>
            <a:chOff x="0" y="0"/>
            <a:chExt cx="1511832" cy="332918"/>
          </a:xfrm>
        </p:grpSpPr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93FBB92A-A78F-AAD6-693E-DF67DE0F6417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TextBox 26">
              <a:extLst>
                <a:ext uri="{FF2B5EF4-FFF2-40B4-BE49-F238E27FC236}">
                  <a16:creationId xmlns:a16="http://schemas.microsoft.com/office/drawing/2014/main" id="{6268DEA6-FF07-6554-DEA5-3E4A4BC013A8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34" name="TextBox 27">
            <a:extLst>
              <a:ext uri="{FF2B5EF4-FFF2-40B4-BE49-F238E27FC236}">
                <a16:creationId xmlns:a16="http://schemas.microsoft.com/office/drawing/2014/main" id="{0F8725C1-F5C2-C9DF-BB6F-6706F9ADB023}"/>
              </a:ext>
            </a:extLst>
          </p:cNvPr>
          <p:cNvSpPr txBox="1"/>
          <p:nvPr/>
        </p:nvSpPr>
        <p:spPr>
          <a:xfrm>
            <a:off x="724658" y="4973118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Key Findings</a:t>
            </a:r>
          </a:p>
        </p:txBody>
      </p:sp>
      <p:grpSp>
        <p:nvGrpSpPr>
          <p:cNvPr id="40" name="Group 24">
            <a:extLst>
              <a:ext uri="{FF2B5EF4-FFF2-40B4-BE49-F238E27FC236}">
                <a16:creationId xmlns:a16="http://schemas.microsoft.com/office/drawing/2014/main" id="{B12EFD1B-8A63-1C98-5376-0195BF32C360}"/>
              </a:ext>
            </a:extLst>
          </p:cNvPr>
          <p:cNvGrpSpPr/>
          <p:nvPr/>
        </p:nvGrpSpPr>
        <p:grpSpPr>
          <a:xfrm>
            <a:off x="3930030" y="4799858"/>
            <a:ext cx="3729555" cy="479170"/>
            <a:chOff x="0" y="0"/>
            <a:chExt cx="1511832" cy="332918"/>
          </a:xfrm>
        </p:grpSpPr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6B65F113-0EF2-8388-2BFD-5487A9C34645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TextBox 26">
              <a:extLst>
                <a:ext uri="{FF2B5EF4-FFF2-40B4-BE49-F238E27FC236}">
                  <a16:creationId xmlns:a16="http://schemas.microsoft.com/office/drawing/2014/main" id="{8B58D737-1EA7-264A-353A-AA0A61EE556D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43" name="TextBox 27">
            <a:extLst>
              <a:ext uri="{FF2B5EF4-FFF2-40B4-BE49-F238E27FC236}">
                <a16:creationId xmlns:a16="http://schemas.microsoft.com/office/drawing/2014/main" id="{3456B900-20E5-38DC-14C2-C17AA74B0C81}"/>
              </a:ext>
            </a:extLst>
          </p:cNvPr>
          <p:cNvSpPr txBox="1"/>
          <p:nvPr/>
        </p:nvSpPr>
        <p:spPr>
          <a:xfrm>
            <a:off x="4438193" y="4947936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Dissemination</a:t>
            </a: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018D8A23-D177-65B6-CD96-8E37FE59DE27}"/>
              </a:ext>
            </a:extLst>
          </p:cNvPr>
          <p:cNvSpPr txBox="1"/>
          <p:nvPr/>
        </p:nvSpPr>
        <p:spPr>
          <a:xfrm>
            <a:off x="83079" y="5374566"/>
            <a:ext cx="3734146" cy="35855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24142" lvl="1" algn="l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Identified 5 domains:</a:t>
            </a:r>
          </a:p>
          <a:p>
            <a:pPr marL="409892" lvl="1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Structure of facility</a:t>
            </a:r>
          </a:p>
          <a:p>
            <a:pPr marL="409892" lvl="1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Receptive context for EHR transition</a:t>
            </a:r>
          </a:p>
          <a:p>
            <a:pPr marL="409892" lvl="1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Tension for change for EHR transition</a:t>
            </a:r>
          </a:p>
          <a:p>
            <a:pPr marL="409892" lvl="1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Dedicated resources for EHR transition</a:t>
            </a:r>
          </a:p>
          <a:p>
            <a:pPr marL="409892" lvl="1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Existing communication and networks that could affect readiness for EHR transition</a:t>
            </a:r>
          </a:p>
          <a:p>
            <a:pPr marL="124142" lvl="1" algn="l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124142" lvl="1" algn="l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These domains included 28 sub-categories that described specific factors, such as informatics staffing, psychological safety, and staff perceptions of new EHR. </a:t>
            </a:r>
          </a:p>
          <a:p>
            <a:pPr marL="124142" lvl="1" algn="l">
              <a:spcAft>
                <a:spcPts val="600"/>
              </a:spcAft>
            </a:pPr>
            <a:endParaRPr lang="en-US" sz="8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124142" lvl="1" algn="l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The panel also identified some considerations around measurement and operationalization of an organizational factors assessment.</a:t>
            </a:r>
          </a:p>
        </p:txBody>
      </p:sp>
      <p:sp>
        <p:nvSpPr>
          <p:cNvPr id="47" name="TextBox 36">
            <a:extLst>
              <a:ext uri="{FF2B5EF4-FFF2-40B4-BE49-F238E27FC236}">
                <a16:creationId xmlns:a16="http://schemas.microsoft.com/office/drawing/2014/main" id="{C6B3499A-EDDD-B164-CB63-3FE05E2EC3A1}"/>
              </a:ext>
            </a:extLst>
          </p:cNvPr>
          <p:cNvSpPr txBox="1"/>
          <p:nvPr/>
        </p:nvSpPr>
        <p:spPr>
          <a:xfrm>
            <a:off x="3875418" y="5382387"/>
            <a:ext cx="3615323" cy="34470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34950" lvl="1" indent="-111125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Brunner J, Mak S, Cogan A, Miake-Lye I. Literature synthesis and expert consensus on organizational factors in EHR-to-EHR transitions. Oral presentation at the VA Health Services Research &amp; Development/QUERI National Conference, February, 2023; Baltimore, MD</a:t>
            </a:r>
          </a:p>
          <a:p>
            <a:pPr marL="123825" lvl="1" algn="l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234950" lvl="1" indent="-111125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Miake-Lye I, Brunner J. Facility level factors in the VA EHR transition: Findings from an expert panel process. VA HSR Cyberseminar, April 2022</a:t>
            </a:r>
          </a:p>
          <a:p>
            <a:pPr marL="123825" lvl="1" algn="l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234950" lvl="1" indent="-111125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Briefings with EHRM leadership in November 2021, February 2022, and May 2022</a:t>
            </a:r>
          </a:p>
        </p:txBody>
      </p:sp>
      <p:sp>
        <p:nvSpPr>
          <p:cNvPr id="48" name="TextBox 14">
            <a:extLst>
              <a:ext uri="{FF2B5EF4-FFF2-40B4-BE49-F238E27FC236}">
                <a16:creationId xmlns:a16="http://schemas.microsoft.com/office/drawing/2014/main" id="{01657A72-007A-F9A5-714B-1C23B73262C2}"/>
              </a:ext>
            </a:extLst>
          </p:cNvPr>
          <p:cNvSpPr txBox="1"/>
          <p:nvPr/>
        </p:nvSpPr>
        <p:spPr>
          <a:xfrm>
            <a:off x="2760373" y="1913565"/>
            <a:ext cx="4950610" cy="22006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i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Best practices for electronic health record (EHR) transitions are rarely "one size fits all" and frequently vary according to the distinct characteristics of each facility. </a:t>
            </a:r>
          </a:p>
          <a:p>
            <a:pPr>
              <a:spcBef>
                <a:spcPct val="0"/>
              </a:spcBef>
            </a:pPr>
            <a:endParaRPr lang="en-US" sz="1300" b="1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3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Objective: </a:t>
            </a:r>
            <a:r>
              <a:rPr lang="en-US" sz="13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Staff conducted this project to identify key facility-level and high-priority organizational factors that make EHR transitions easier or harder, and that can inform the tailoring of implementation strategies. </a:t>
            </a:r>
          </a:p>
          <a:p>
            <a:pPr>
              <a:spcBef>
                <a:spcPct val="0"/>
              </a:spcBef>
            </a:pPr>
            <a:endParaRPr lang="en-US" sz="13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3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Methods: </a:t>
            </a:r>
            <a:r>
              <a:rPr lang="en-US" sz="13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Qualitative (semi-structured interviews, modified Delphi expert panel), literature synthesis.</a:t>
            </a:r>
          </a:p>
        </p:txBody>
      </p:sp>
      <p:sp>
        <p:nvSpPr>
          <p:cNvPr id="6" name="Freeform 31">
            <a:extLst>
              <a:ext uri="{FF2B5EF4-FFF2-40B4-BE49-F238E27FC236}">
                <a16:creationId xmlns:a16="http://schemas.microsoft.com/office/drawing/2014/main" id="{9F703623-EB44-22AC-4BBB-31E083552D3F}"/>
              </a:ext>
            </a:extLst>
          </p:cNvPr>
          <p:cNvSpPr/>
          <p:nvPr/>
        </p:nvSpPr>
        <p:spPr>
          <a:xfrm>
            <a:off x="242831" y="1828800"/>
            <a:ext cx="2226597" cy="2410685"/>
          </a:xfrm>
          <a:custGeom>
            <a:avLst/>
            <a:gdLst/>
            <a:ahLst/>
            <a:cxnLst/>
            <a:rect l="l" t="t" r="r" b="b"/>
            <a:pathLst>
              <a:path w="2226597" h="2410685">
                <a:moveTo>
                  <a:pt x="0" y="0"/>
                </a:moveTo>
                <a:lnTo>
                  <a:pt x="2226596" y="0"/>
                </a:lnTo>
                <a:lnTo>
                  <a:pt x="2226596" y="2410685"/>
                </a:lnTo>
                <a:lnTo>
                  <a:pt x="0" y="241068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4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323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IT Patient Safety</dc:title>
  <dc:creator>De Vries, Gerardo</dc:creator>
  <cp:lastModifiedBy>De Vries, Gerardo</cp:lastModifiedBy>
  <cp:revision>3</cp:revision>
  <dcterms:created xsi:type="dcterms:W3CDTF">2006-08-16T00:00:00Z</dcterms:created>
  <dcterms:modified xsi:type="dcterms:W3CDTF">2025-03-26T19:46:51Z</dcterms:modified>
  <dc:identifier>DAGJ1Ge3s4Y</dc:identifier>
</cp:coreProperties>
</file>