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sldIdLst>
    <p:sldId id="262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8A93095-FF5C-DA60-CF43-A8CD7E2A5013}" name="Liu, Karin C." initials="KL" userId="S::Karin.Liu@va.gov::5640d135-fb2e-4021-95d5-781a01064d3a" providerId="AD"/>
  <p188:author id="{4D6B829F-5292-7A67-B947-86DC13DF9D2F}" name="De Vries, Gerardo" initials="DVG" userId="S::Gerardo.DeVries@va.gov::2e640c54-a51d-436b-a5f6-40c2ba2941af" providerId="AD"/>
  <p188:author id="{33740AD4-755B-7FF6-8C32-F6AD4D5ACD15}" name="Gray, Kristen E. (Puget Sound)" initials="KG" userId="S::Kristen.Gray2@va.gov::17b2a466-d230-43f9-abb5-07819551a90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515F"/>
    <a:srgbClr val="2799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72" d="100"/>
          <a:sy n="72" d="100"/>
        </p:scale>
        <p:origin x="2142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u, Karin C." userId="5640d135-fb2e-4021-95d5-781a01064d3a" providerId="ADAL" clId="{4C2E6494-9839-4766-B4CF-797203E3A4CE}"/>
    <pc:docChg chg="">
      <pc:chgData name="Liu, Karin C." userId="5640d135-fb2e-4021-95d5-781a01064d3a" providerId="ADAL" clId="{4C2E6494-9839-4766-B4CF-797203E3A4CE}" dt="2025-03-21T23:23:14.264" v="1"/>
      <pc:docMkLst>
        <pc:docMk/>
      </pc:docMkLst>
      <pc:sldChg chg="addCm delCm">
        <pc:chgData name="Liu, Karin C." userId="5640d135-fb2e-4021-95d5-781a01064d3a" providerId="ADAL" clId="{4C2E6494-9839-4766-B4CF-797203E3A4CE}" dt="2025-03-21T23:23:14.264" v="1"/>
        <pc:sldMkLst>
          <pc:docMk/>
          <pc:sldMk cId="784562916" sldId="26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Liu, Karin C." userId="5640d135-fb2e-4021-95d5-781a01064d3a" providerId="ADAL" clId="{4C2E6494-9839-4766-B4CF-797203E3A4CE}" dt="2025-03-21T23:23:14.264" v="1"/>
              <pc2:cmMkLst xmlns:pc2="http://schemas.microsoft.com/office/powerpoint/2019/9/main/command">
                <pc:docMk/>
                <pc:sldMk cId="784562916" sldId="262"/>
                <pc2:cmMk id="{5E2FF6C1-DFBF-4CA3-AC68-125032B2990F}"/>
              </pc2:cmMkLst>
            </pc226:cmChg>
          </p:ext>
        </pc:ext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F8404A-84B1-4B97-A4DB-272125CFB4E8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760677-92CE-4DD8-9F0C-CBB372812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252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760677-92CE-4DD8-9F0C-CBB37281231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696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hyperlink" Target="mailto:Kristine.Lynch@hsc.utah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Kristen.gray2@va.gov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svg"/><Relationship Id="rId9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2347851"/>
            <a:ext cx="7772400" cy="7710549"/>
          </a:xfrm>
          <a:custGeom>
            <a:avLst/>
            <a:gdLst/>
            <a:ahLst/>
            <a:cxnLst/>
            <a:rect l="l" t="t" r="r" b="b"/>
            <a:pathLst>
              <a:path w="7772400" h="7772400">
                <a:moveTo>
                  <a:pt x="0" y="0"/>
                </a:moveTo>
                <a:lnTo>
                  <a:pt x="7772400" y="0"/>
                </a:lnTo>
                <a:lnTo>
                  <a:pt x="7772400" y="7772400"/>
                </a:lnTo>
                <a:lnTo>
                  <a:pt x="0" y="777240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79000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  <p:grpSp>
        <p:nvGrpSpPr>
          <p:cNvPr id="41" name="Group 28">
            <a:extLst>
              <a:ext uri="{FF2B5EF4-FFF2-40B4-BE49-F238E27FC236}">
                <a16:creationId xmlns:a16="http://schemas.microsoft.com/office/drawing/2014/main" id="{A6C50D58-CBAD-5E7B-20D7-C3B9F72875D0}"/>
              </a:ext>
            </a:extLst>
          </p:cNvPr>
          <p:cNvGrpSpPr/>
          <p:nvPr/>
        </p:nvGrpSpPr>
        <p:grpSpPr>
          <a:xfrm>
            <a:off x="3979518" y="5257800"/>
            <a:ext cx="3396469" cy="3726124"/>
            <a:chOff x="0" y="0"/>
            <a:chExt cx="1452567" cy="2262411"/>
          </a:xfrm>
        </p:grpSpPr>
        <p:sp>
          <p:nvSpPr>
            <p:cNvPr id="42" name="Freeform 29">
              <a:extLst>
                <a:ext uri="{FF2B5EF4-FFF2-40B4-BE49-F238E27FC236}">
                  <a16:creationId xmlns:a16="http://schemas.microsoft.com/office/drawing/2014/main" id="{A8737AAF-49CD-D3F5-8B9F-D966A5038F8D}"/>
                </a:ext>
              </a:extLst>
            </p:cNvPr>
            <p:cNvSpPr/>
            <p:nvPr/>
          </p:nvSpPr>
          <p:spPr>
            <a:xfrm>
              <a:off x="0" y="0"/>
              <a:ext cx="1452567" cy="2262411"/>
            </a:xfrm>
            <a:custGeom>
              <a:avLst/>
              <a:gdLst/>
              <a:ahLst/>
              <a:cxnLst/>
              <a:rect l="l" t="t" r="r" b="b"/>
              <a:pathLst>
                <a:path w="1452567" h="2262411">
                  <a:moveTo>
                    <a:pt x="26904" y="0"/>
                  </a:moveTo>
                  <a:lnTo>
                    <a:pt x="1425663" y="0"/>
                  </a:lnTo>
                  <a:cubicBezTo>
                    <a:pt x="1440521" y="0"/>
                    <a:pt x="1452567" y="12045"/>
                    <a:pt x="1452567" y="26904"/>
                  </a:cubicBezTo>
                  <a:lnTo>
                    <a:pt x="1452567" y="2235507"/>
                  </a:lnTo>
                  <a:cubicBezTo>
                    <a:pt x="1452567" y="2250366"/>
                    <a:pt x="1440521" y="2262411"/>
                    <a:pt x="1425663" y="2262411"/>
                  </a:cubicBezTo>
                  <a:lnTo>
                    <a:pt x="26904" y="2262411"/>
                  </a:lnTo>
                  <a:cubicBezTo>
                    <a:pt x="12045" y="2262411"/>
                    <a:pt x="0" y="2250366"/>
                    <a:pt x="0" y="2235507"/>
                  </a:cubicBezTo>
                  <a:lnTo>
                    <a:pt x="0" y="26904"/>
                  </a:lnTo>
                  <a:cubicBezTo>
                    <a:pt x="0" y="12045"/>
                    <a:pt x="12045" y="0"/>
                    <a:pt x="26904" y="0"/>
                  </a:cubicBezTo>
                  <a:close/>
                </a:path>
              </a:pathLst>
            </a:custGeom>
            <a:solidFill>
              <a:srgbClr val="CAE9EB"/>
            </a:solidFill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3" name="TextBox 30">
              <a:extLst>
                <a:ext uri="{FF2B5EF4-FFF2-40B4-BE49-F238E27FC236}">
                  <a16:creationId xmlns:a16="http://schemas.microsoft.com/office/drawing/2014/main" id="{1E826ADC-1BDA-64CC-30CB-4B7CD1E0E594}"/>
                </a:ext>
              </a:extLst>
            </p:cNvPr>
            <p:cNvSpPr txBox="1"/>
            <p:nvPr/>
          </p:nvSpPr>
          <p:spPr>
            <a:xfrm>
              <a:off x="0" y="-28575"/>
              <a:ext cx="1452567" cy="229098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endParaRPr dirty="0"/>
            </a:p>
          </p:txBody>
        </p:sp>
      </p:grpSp>
      <p:grpSp>
        <p:nvGrpSpPr>
          <p:cNvPr id="33" name="Group 28">
            <a:extLst>
              <a:ext uri="{FF2B5EF4-FFF2-40B4-BE49-F238E27FC236}">
                <a16:creationId xmlns:a16="http://schemas.microsoft.com/office/drawing/2014/main" id="{3D52359F-0961-F5F1-739D-A06AE36897FE}"/>
              </a:ext>
            </a:extLst>
          </p:cNvPr>
          <p:cNvGrpSpPr/>
          <p:nvPr/>
        </p:nvGrpSpPr>
        <p:grpSpPr>
          <a:xfrm>
            <a:off x="416628" y="5257799"/>
            <a:ext cx="3371648" cy="3726124"/>
            <a:chOff x="0" y="0"/>
            <a:chExt cx="1452567" cy="2262411"/>
          </a:xfrm>
        </p:grpSpPr>
        <p:sp>
          <p:nvSpPr>
            <p:cNvPr id="34" name="Freeform 29">
              <a:extLst>
                <a:ext uri="{FF2B5EF4-FFF2-40B4-BE49-F238E27FC236}">
                  <a16:creationId xmlns:a16="http://schemas.microsoft.com/office/drawing/2014/main" id="{7B6CD249-0EEE-4326-B323-E183EA858C22}"/>
                </a:ext>
              </a:extLst>
            </p:cNvPr>
            <p:cNvSpPr/>
            <p:nvPr/>
          </p:nvSpPr>
          <p:spPr>
            <a:xfrm>
              <a:off x="0" y="0"/>
              <a:ext cx="1452567" cy="2262411"/>
            </a:xfrm>
            <a:custGeom>
              <a:avLst/>
              <a:gdLst/>
              <a:ahLst/>
              <a:cxnLst/>
              <a:rect l="l" t="t" r="r" b="b"/>
              <a:pathLst>
                <a:path w="1452567" h="2262411">
                  <a:moveTo>
                    <a:pt x="26904" y="0"/>
                  </a:moveTo>
                  <a:lnTo>
                    <a:pt x="1425663" y="0"/>
                  </a:lnTo>
                  <a:cubicBezTo>
                    <a:pt x="1440521" y="0"/>
                    <a:pt x="1452567" y="12045"/>
                    <a:pt x="1452567" y="26904"/>
                  </a:cubicBezTo>
                  <a:lnTo>
                    <a:pt x="1452567" y="2235507"/>
                  </a:lnTo>
                  <a:cubicBezTo>
                    <a:pt x="1452567" y="2250366"/>
                    <a:pt x="1440521" y="2262411"/>
                    <a:pt x="1425663" y="2262411"/>
                  </a:cubicBezTo>
                  <a:lnTo>
                    <a:pt x="26904" y="2262411"/>
                  </a:lnTo>
                  <a:cubicBezTo>
                    <a:pt x="12045" y="2262411"/>
                    <a:pt x="0" y="2250366"/>
                    <a:pt x="0" y="2235507"/>
                  </a:cubicBezTo>
                  <a:lnTo>
                    <a:pt x="0" y="26904"/>
                  </a:lnTo>
                  <a:cubicBezTo>
                    <a:pt x="0" y="12045"/>
                    <a:pt x="12045" y="0"/>
                    <a:pt x="26904" y="0"/>
                  </a:cubicBezTo>
                  <a:close/>
                </a:path>
              </a:pathLst>
            </a:custGeom>
            <a:solidFill>
              <a:srgbClr val="CAE9EB"/>
            </a:solidFill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" name="TextBox 30">
              <a:extLst>
                <a:ext uri="{FF2B5EF4-FFF2-40B4-BE49-F238E27FC236}">
                  <a16:creationId xmlns:a16="http://schemas.microsoft.com/office/drawing/2014/main" id="{294A7E4E-6145-59DB-0EF5-D5F83E4A129E}"/>
                </a:ext>
              </a:extLst>
            </p:cNvPr>
            <p:cNvSpPr txBox="1"/>
            <p:nvPr/>
          </p:nvSpPr>
          <p:spPr>
            <a:xfrm>
              <a:off x="0" y="-28575"/>
              <a:ext cx="1452567" cy="229098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endParaRPr dirty="0"/>
            </a:p>
          </p:txBody>
        </p:sp>
      </p:grpSp>
      <p:grpSp>
        <p:nvGrpSpPr>
          <p:cNvPr id="9" name="Group 24">
            <a:extLst>
              <a:ext uri="{FF2B5EF4-FFF2-40B4-BE49-F238E27FC236}">
                <a16:creationId xmlns:a16="http://schemas.microsoft.com/office/drawing/2014/main" id="{18515FDC-ABDD-44EE-E996-113206B01699}"/>
              </a:ext>
            </a:extLst>
          </p:cNvPr>
          <p:cNvGrpSpPr/>
          <p:nvPr/>
        </p:nvGrpSpPr>
        <p:grpSpPr>
          <a:xfrm>
            <a:off x="432039" y="4814072"/>
            <a:ext cx="3360844" cy="479170"/>
            <a:chOff x="0" y="0"/>
            <a:chExt cx="1511832" cy="332918"/>
          </a:xfrm>
        </p:grpSpPr>
        <p:sp>
          <p:nvSpPr>
            <p:cNvPr id="16" name="Freeform 25">
              <a:extLst>
                <a:ext uri="{FF2B5EF4-FFF2-40B4-BE49-F238E27FC236}">
                  <a16:creationId xmlns:a16="http://schemas.microsoft.com/office/drawing/2014/main" id="{149DBC1A-AED9-03F4-CD8C-85FAB2B1AFDE}"/>
                </a:ext>
              </a:extLst>
            </p:cNvPr>
            <p:cNvSpPr/>
            <p:nvPr/>
          </p:nvSpPr>
          <p:spPr>
            <a:xfrm>
              <a:off x="0" y="0"/>
              <a:ext cx="1511831" cy="332918"/>
            </a:xfrm>
            <a:custGeom>
              <a:avLst/>
              <a:gdLst/>
              <a:ahLst/>
              <a:cxnLst/>
              <a:rect l="l" t="t" r="r" b="b"/>
              <a:pathLst>
                <a:path w="1511831" h="332918">
                  <a:moveTo>
                    <a:pt x="25849" y="0"/>
                  </a:moveTo>
                  <a:lnTo>
                    <a:pt x="1485982" y="0"/>
                  </a:lnTo>
                  <a:cubicBezTo>
                    <a:pt x="1500258" y="0"/>
                    <a:pt x="1511831" y="11573"/>
                    <a:pt x="1511831" y="25849"/>
                  </a:cubicBezTo>
                  <a:lnTo>
                    <a:pt x="1511831" y="307069"/>
                  </a:lnTo>
                  <a:cubicBezTo>
                    <a:pt x="1511831" y="321345"/>
                    <a:pt x="1500258" y="332918"/>
                    <a:pt x="1485982" y="332918"/>
                  </a:cubicBezTo>
                  <a:lnTo>
                    <a:pt x="25849" y="332918"/>
                  </a:lnTo>
                  <a:cubicBezTo>
                    <a:pt x="11573" y="332918"/>
                    <a:pt x="0" y="321345"/>
                    <a:pt x="0" y="307069"/>
                  </a:cubicBezTo>
                  <a:lnTo>
                    <a:pt x="0" y="25849"/>
                  </a:lnTo>
                  <a:cubicBezTo>
                    <a:pt x="0" y="11573"/>
                    <a:pt x="11573" y="0"/>
                    <a:pt x="25849" y="0"/>
                  </a:cubicBezTo>
                  <a:close/>
                </a:path>
              </a:pathLst>
            </a:custGeom>
            <a:solidFill>
              <a:srgbClr val="2899B7"/>
            </a:solidFill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" name="TextBox 26">
              <a:extLst>
                <a:ext uri="{FF2B5EF4-FFF2-40B4-BE49-F238E27FC236}">
                  <a16:creationId xmlns:a16="http://schemas.microsoft.com/office/drawing/2014/main" id="{5337AA80-1D78-1665-8D85-38A0B028B883}"/>
                </a:ext>
              </a:extLst>
            </p:cNvPr>
            <p:cNvSpPr txBox="1"/>
            <p:nvPr/>
          </p:nvSpPr>
          <p:spPr>
            <a:xfrm>
              <a:off x="0" y="-28575"/>
              <a:ext cx="1511832" cy="3614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034"/>
                </a:lnSpc>
              </a:pPr>
              <a:endParaRPr dirty="0"/>
            </a:p>
          </p:txBody>
        </p:sp>
      </p:grpSp>
      <p:grpSp>
        <p:nvGrpSpPr>
          <p:cNvPr id="3" name="Group 3"/>
          <p:cNvGrpSpPr/>
          <p:nvPr/>
        </p:nvGrpSpPr>
        <p:grpSpPr>
          <a:xfrm>
            <a:off x="2698956" y="1746280"/>
            <a:ext cx="5073444" cy="2520920"/>
            <a:chOff x="0" y="0"/>
            <a:chExt cx="2018579" cy="867492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2018579" cy="867492"/>
            </a:xfrm>
            <a:custGeom>
              <a:avLst/>
              <a:gdLst/>
              <a:ahLst/>
              <a:cxnLst/>
              <a:rect l="l" t="t" r="r" b="b"/>
              <a:pathLst>
                <a:path w="2018579" h="867492">
                  <a:moveTo>
                    <a:pt x="43832" y="0"/>
                  </a:moveTo>
                  <a:lnTo>
                    <a:pt x="1974747" y="0"/>
                  </a:lnTo>
                  <a:cubicBezTo>
                    <a:pt x="1998955" y="0"/>
                    <a:pt x="2018579" y="19624"/>
                    <a:pt x="2018579" y="43832"/>
                  </a:cubicBezTo>
                  <a:lnTo>
                    <a:pt x="2018579" y="823659"/>
                  </a:lnTo>
                  <a:cubicBezTo>
                    <a:pt x="2018579" y="835284"/>
                    <a:pt x="2013961" y="846433"/>
                    <a:pt x="2005741" y="854653"/>
                  </a:cubicBezTo>
                  <a:cubicBezTo>
                    <a:pt x="1997521" y="862873"/>
                    <a:pt x="1986372" y="867492"/>
                    <a:pt x="1974747" y="867492"/>
                  </a:cubicBezTo>
                  <a:lnTo>
                    <a:pt x="43832" y="867492"/>
                  </a:lnTo>
                  <a:cubicBezTo>
                    <a:pt x="32207" y="867492"/>
                    <a:pt x="21058" y="862873"/>
                    <a:pt x="12838" y="854653"/>
                  </a:cubicBezTo>
                  <a:cubicBezTo>
                    <a:pt x="4618" y="846433"/>
                    <a:pt x="0" y="835284"/>
                    <a:pt x="0" y="823659"/>
                  </a:cubicBezTo>
                  <a:lnTo>
                    <a:pt x="0" y="43832"/>
                  </a:lnTo>
                  <a:cubicBezTo>
                    <a:pt x="0" y="19624"/>
                    <a:pt x="19624" y="0"/>
                    <a:pt x="43832" y="0"/>
                  </a:cubicBezTo>
                  <a:close/>
                </a:path>
              </a:pathLst>
            </a:custGeom>
            <a:solidFill>
              <a:srgbClr val="3F515F"/>
            </a:solidFill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47625"/>
              <a:ext cx="2018579" cy="915117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505"/>
                </a:lnSpc>
              </a:pPr>
              <a:endParaRPr dirty="0"/>
            </a:p>
          </p:txBody>
        </p:sp>
      </p:grpSp>
      <p:sp>
        <p:nvSpPr>
          <p:cNvPr id="8" name="TextBox 8"/>
          <p:cNvSpPr txBox="1"/>
          <p:nvPr/>
        </p:nvSpPr>
        <p:spPr>
          <a:xfrm>
            <a:off x="-1" y="799813"/>
            <a:ext cx="7808374" cy="1103282"/>
          </a:xfrm>
          <a:prstGeom prst="rect">
            <a:avLst/>
          </a:prstGeom>
        </p:spPr>
        <p:txBody>
          <a:bodyPr lIns="47790" tIns="47790" rIns="47790" bIns="47790" rtlCol="0" anchor="ctr"/>
          <a:lstStyle/>
          <a:p>
            <a:pPr algn="ctr">
              <a:lnSpc>
                <a:spcPts val="1505"/>
              </a:lnSpc>
            </a:pPr>
            <a:endParaRPr dirty="0"/>
          </a:p>
        </p:txBody>
      </p:sp>
      <p:sp>
        <p:nvSpPr>
          <p:cNvPr id="14" name="TextBox 14"/>
          <p:cNvSpPr txBox="1"/>
          <p:nvPr/>
        </p:nvSpPr>
        <p:spPr>
          <a:xfrm>
            <a:off x="2760373" y="1779531"/>
            <a:ext cx="4950610" cy="248766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540"/>
              </a:lnSpc>
              <a:spcBef>
                <a:spcPct val="0"/>
              </a:spcBef>
            </a:pPr>
            <a:r>
              <a:rPr lang="en-US" sz="1200" i="1" dirty="0">
                <a:solidFill>
                  <a:srgbClr val="FFFFFF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Breast cancer screening is a key quality metric for women’s healthcare. Most VA healthcare facilities do not offer on-site mammography and refer mammograms to community providers. </a:t>
            </a:r>
          </a:p>
          <a:p>
            <a:pPr>
              <a:lnSpc>
                <a:spcPts val="1540"/>
              </a:lnSpc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  <a:latin typeface="Arial" panose="020B0604020202020204" pitchFamily="34" charset="0"/>
              <a:ea typeface="Poppins"/>
              <a:cs typeface="Arial" panose="020B0604020202020204" pitchFamily="34" charset="0"/>
              <a:sym typeface="Poppins"/>
            </a:endParaRPr>
          </a:p>
          <a:p>
            <a:pPr>
              <a:lnSpc>
                <a:spcPts val="1540"/>
              </a:lnSpc>
              <a:spcBef>
                <a:spcPct val="0"/>
              </a:spcBef>
            </a:pPr>
            <a:r>
              <a:rPr lang="en-US" sz="1200" b="1" dirty="0">
                <a:solidFill>
                  <a:srgbClr val="FFFFFF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Objective: </a:t>
            </a:r>
            <a:r>
              <a:rPr lang="en-US" sz="1200" dirty="0">
                <a:solidFill>
                  <a:srgbClr val="FFFFFF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Better understand staff experiences of and availability of electronic health record (EHR) data on coordination of VA-paid breast cancer screening referred to the community within the Computerized Patient Record System (CPRS), with an eye towards features of the Federal EHR.</a:t>
            </a:r>
          </a:p>
          <a:p>
            <a:pPr>
              <a:lnSpc>
                <a:spcPts val="1540"/>
              </a:lnSpc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  <a:latin typeface="Arial" panose="020B0604020202020204" pitchFamily="34" charset="0"/>
              <a:ea typeface="Poppins"/>
              <a:cs typeface="Arial" panose="020B0604020202020204" pitchFamily="34" charset="0"/>
              <a:sym typeface="Poppins"/>
            </a:endParaRPr>
          </a:p>
          <a:p>
            <a:pPr>
              <a:lnSpc>
                <a:spcPts val="1540"/>
              </a:lnSpc>
              <a:spcBef>
                <a:spcPct val="0"/>
              </a:spcBef>
            </a:pPr>
            <a:r>
              <a:rPr lang="en-US" sz="1200" b="1" dirty="0">
                <a:solidFill>
                  <a:srgbClr val="FFFFFF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Methods: </a:t>
            </a:r>
            <a:r>
              <a:rPr lang="en-US" sz="1200" dirty="0">
                <a:solidFill>
                  <a:srgbClr val="FFFFFF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Structured interviews with 27 staff at 7 VA facilities that do not offer on-site mammography. Chart review to identify frequency and format of 500 community care mammograms from 2018-2019.</a:t>
            </a:r>
          </a:p>
        </p:txBody>
      </p:sp>
      <p:grpSp>
        <p:nvGrpSpPr>
          <p:cNvPr id="37" name="Group 37"/>
          <p:cNvGrpSpPr/>
          <p:nvPr/>
        </p:nvGrpSpPr>
        <p:grpSpPr>
          <a:xfrm>
            <a:off x="0" y="4267200"/>
            <a:ext cx="7808374" cy="444756"/>
            <a:chOff x="0" y="0"/>
            <a:chExt cx="3081270" cy="200910"/>
          </a:xfrm>
        </p:grpSpPr>
        <p:sp>
          <p:nvSpPr>
            <p:cNvPr id="38" name="Freeform 38"/>
            <p:cNvSpPr/>
            <p:nvPr/>
          </p:nvSpPr>
          <p:spPr>
            <a:xfrm>
              <a:off x="0" y="0"/>
              <a:ext cx="3081270" cy="200910"/>
            </a:xfrm>
            <a:custGeom>
              <a:avLst/>
              <a:gdLst/>
              <a:ahLst/>
              <a:cxnLst/>
              <a:rect l="l" t="t" r="r" b="b"/>
              <a:pathLst>
                <a:path w="3081270" h="200910">
                  <a:moveTo>
                    <a:pt x="0" y="0"/>
                  </a:moveTo>
                  <a:lnTo>
                    <a:pt x="3081270" y="0"/>
                  </a:lnTo>
                  <a:lnTo>
                    <a:pt x="3081270" y="200910"/>
                  </a:lnTo>
                  <a:lnTo>
                    <a:pt x="0" y="200910"/>
                  </a:lnTo>
                  <a:close/>
                </a:path>
              </a:pathLst>
            </a:custGeom>
            <a:solidFill>
              <a:srgbClr val="E2A621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" name="TextBox 39"/>
            <p:cNvSpPr txBox="1"/>
            <p:nvPr/>
          </p:nvSpPr>
          <p:spPr>
            <a:xfrm>
              <a:off x="0" y="-47625"/>
              <a:ext cx="3081270" cy="248535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505"/>
                </a:lnSpc>
              </a:pPr>
              <a:endParaRPr dirty="0"/>
            </a:p>
          </p:txBody>
        </p:sp>
      </p:grpSp>
      <p:sp>
        <p:nvSpPr>
          <p:cNvPr id="44" name="Freeform 44"/>
          <p:cNvSpPr/>
          <p:nvPr/>
        </p:nvSpPr>
        <p:spPr>
          <a:xfrm>
            <a:off x="0" y="181592"/>
            <a:ext cx="5825995" cy="543986"/>
          </a:xfrm>
          <a:custGeom>
            <a:avLst/>
            <a:gdLst/>
            <a:ahLst/>
            <a:cxnLst/>
            <a:rect l="l" t="t" r="r" b="b"/>
            <a:pathLst>
              <a:path w="5825995" h="543986">
                <a:moveTo>
                  <a:pt x="0" y="0"/>
                </a:moveTo>
                <a:lnTo>
                  <a:pt x="5825995" y="0"/>
                </a:lnTo>
                <a:lnTo>
                  <a:pt x="5825995" y="543986"/>
                </a:lnTo>
                <a:lnTo>
                  <a:pt x="0" y="543986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74C9AF0-C54D-43F2-14FA-EB073C781E41}"/>
              </a:ext>
            </a:extLst>
          </p:cNvPr>
          <p:cNvSpPr/>
          <p:nvPr/>
        </p:nvSpPr>
        <p:spPr>
          <a:xfrm>
            <a:off x="0" y="761999"/>
            <a:ext cx="7772400" cy="980849"/>
          </a:xfrm>
          <a:prstGeom prst="rect">
            <a:avLst/>
          </a:prstGeom>
          <a:solidFill>
            <a:srgbClr val="2799B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Barriers to External Mammogram Care Coordination and Exploration of Clinical Informatics Solutions</a:t>
            </a:r>
          </a:p>
          <a:p>
            <a:pPr algn="ctr"/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PROVEN Rapid Pilot Project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E639378-BC06-7448-5F2C-5055070AD27A}"/>
              </a:ext>
            </a:extLst>
          </p:cNvPr>
          <p:cNvSpPr txBox="1"/>
          <p:nvPr/>
        </p:nvSpPr>
        <p:spPr>
          <a:xfrm>
            <a:off x="-61417" y="9267518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3F51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PI: Kristen Gray, PhD, MS, </a:t>
            </a:r>
            <a:r>
              <a:rPr lang="en-US" sz="1200" dirty="0">
                <a:solidFill>
                  <a:srgbClr val="3F515F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Kristen.Gray2@va.gov</a:t>
            </a:r>
            <a:r>
              <a:rPr lang="en-US" sz="1200" dirty="0">
                <a:solidFill>
                  <a:srgbClr val="3F51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200" b="1" dirty="0">
              <a:solidFill>
                <a:srgbClr val="3F51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solidFill>
                  <a:srgbClr val="3F51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 HSR Center of Innovation for Veteran-Centered and Value-Driven Care, Seattle, WA</a:t>
            </a:r>
          </a:p>
          <a:p>
            <a:r>
              <a:rPr lang="en-US" sz="1200" b="1" dirty="0">
                <a:solidFill>
                  <a:srgbClr val="3F51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Co-PI: Kristine Lynch, PhD, MS, </a:t>
            </a:r>
            <a:r>
              <a:rPr lang="en-US" sz="1200" dirty="0">
                <a:solidFill>
                  <a:srgbClr val="3F515F"/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Kristine.Lynch@hsc.utah.edu</a:t>
            </a:r>
            <a:r>
              <a:rPr lang="en-US" sz="1200" dirty="0">
                <a:solidFill>
                  <a:srgbClr val="3F51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1200" dirty="0">
                <a:solidFill>
                  <a:srgbClr val="3F51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 Informatics and Computing Infrastructure (VINCI), Salt Lake City, UT</a:t>
            </a:r>
          </a:p>
        </p:txBody>
      </p:sp>
      <p:sp>
        <p:nvSpPr>
          <p:cNvPr id="15" name="Freeform 31">
            <a:extLst>
              <a:ext uri="{FF2B5EF4-FFF2-40B4-BE49-F238E27FC236}">
                <a16:creationId xmlns:a16="http://schemas.microsoft.com/office/drawing/2014/main" id="{26FB14A9-E2B0-B53E-2057-392A0CCD22CB}"/>
              </a:ext>
            </a:extLst>
          </p:cNvPr>
          <p:cNvSpPr/>
          <p:nvPr/>
        </p:nvSpPr>
        <p:spPr>
          <a:xfrm>
            <a:off x="0" y="1750240"/>
            <a:ext cx="2698956" cy="2516960"/>
          </a:xfrm>
          <a:custGeom>
            <a:avLst/>
            <a:gdLst/>
            <a:ahLst/>
            <a:cxnLst/>
            <a:rect l="l" t="t" r="r" b="b"/>
            <a:pathLst>
              <a:path w="1697939" h="2234131">
                <a:moveTo>
                  <a:pt x="0" y="0"/>
                </a:moveTo>
                <a:lnTo>
                  <a:pt x="1697940" y="0"/>
                </a:lnTo>
                <a:lnTo>
                  <a:pt x="1697940" y="2234130"/>
                </a:lnTo>
                <a:lnTo>
                  <a:pt x="0" y="223413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18" name="TextBox 27">
            <a:extLst>
              <a:ext uri="{FF2B5EF4-FFF2-40B4-BE49-F238E27FC236}">
                <a16:creationId xmlns:a16="http://schemas.microsoft.com/office/drawing/2014/main" id="{78758991-893C-D287-4AF1-497AFD5C9F2D}"/>
              </a:ext>
            </a:extLst>
          </p:cNvPr>
          <p:cNvSpPr txBox="1"/>
          <p:nvPr/>
        </p:nvSpPr>
        <p:spPr>
          <a:xfrm>
            <a:off x="724658" y="4973118"/>
            <a:ext cx="2775604" cy="2180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</a:pPr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ea typeface="Poppins Bold"/>
                <a:cs typeface="Arial" panose="020B0604020202020204" pitchFamily="34" charset="0"/>
                <a:sym typeface="Poppins Bold"/>
              </a:rPr>
              <a:t>Key Findings</a:t>
            </a:r>
          </a:p>
        </p:txBody>
      </p:sp>
      <p:grpSp>
        <p:nvGrpSpPr>
          <p:cNvPr id="19" name="Group 24">
            <a:extLst>
              <a:ext uri="{FF2B5EF4-FFF2-40B4-BE49-F238E27FC236}">
                <a16:creationId xmlns:a16="http://schemas.microsoft.com/office/drawing/2014/main" id="{ACFE5622-0895-CBDF-CB7A-423A18B84CF7}"/>
              </a:ext>
            </a:extLst>
          </p:cNvPr>
          <p:cNvGrpSpPr/>
          <p:nvPr/>
        </p:nvGrpSpPr>
        <p:grpSpPr>
          <a:xfrm>
            <a:off x="3979516" y="4799858"/>
            <a:ext cx="3396473" cy="479170"/>
            <a:chOff x="0" y="0"/>
            <a:chExt cx="1511832" cy="332918"/>
          </a:xfrm>
        </p:grpSpPr>
        <p:sp>
          <p:nvSpPr>
            <p:cNvPr id="20" name="Freeform 25">
              <a:extLst>
                <a:ext uri="{FF2B5EF4-FFF2-40B4-BE49-F238E27FC236}">
                  <a16:creationId xmlns:a16="http://schemas.microsoft.com/office/drawing/2014/main" id="{CE977001-91BA-63D3-D406-BA0C4CC927E4}"/>
                </a:ext>
              </a:extLst>
            </p:cNvPr>
            <p:cNvSpPr/>
            <p:nvPr/>
          </p:nvSpPr>
          <p:spPr>
            <a:xfrm>
              <a:off x="0" y="0"/>
              <a:ext cx="1511831" cy="332918"/>
            </a:xfrm>
            <a:custGeom>
              <a:avLst/>
              <a:gdLst/>
              <a:ahLst/>
              <a:cxnLst/>
              <a:rect l="l" t="t" r="r" b="b"/>
              <a:pathLst>
                <a:path w="1511831" h="332918">
                  <a:moveTo>
                    <a:pt x="25849" y="0"/>
                  </a:moveTo>
                  <a:lnTo>
                    <a:pt x="1485982" y="0"/>
                  </a:lnTo>
                  <a:cubicBezTo>
                    <a:pt x="1500258" y="0"/>
                    <a:pt x="1511831" y="11573"/>
                    <a:pt x="1511831" y="25849"/>
                  </a:cubicBezTo>
                  <a:lnTo>
                    <a:pt x="1511831" y="307069"/>
                  </a:lnTo>
                  <a:cubicBezTo>
                    <a:pt x="1511831" y="321345"/>
                    <a:pt x="1500258" y="332918"/>
                    <a:pt x="1485982" y="332918"/>
                  </a:cubicBezTo>
                  <a:lnTo>
                    <a:pt x="25849" y="332918"/>
                  </a:lnTo>
                  <a:cubicBezTo>
                    <a:pt x="11573" y="332918"/>
                    <a:pt x="0" y="321345"/>
                    <a:pt x="0" y="307069"/>
                  </a:cubicBezTo>
                  <a:lnTo>
                    <a:pt x="0" y="25849"/>
                  </a:lnTo>
                  <a:cubicBezTo>
                    <a:pt x="0" y="11573"/>
                    <a:pt x="11573" y="0"/>
                    <a:pt x="25849" y="0"/>
                  </a:cubicBezTo>
                  <a:close/>
                </a:path>
              </a:pathLst>
            </a:custGeom>
            <a:solidFill>
              <a:srgbClr val="2899B7"/>
            </a:solidFill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1" name="TextBox 26">
              <a:extLst>
                <a:ext uri="{FF2B5EF4-FFF2-40B4-BE49-F238E27FC236}">
                  <a16:creationId xmlns:a16="http://schemas.microsoft.com/office/drawing/2014/main" id="{B6633EAB-4F78-F5B8-30AE-8428E10A1B56}"/>
                </a:ext>
              </a:extLst>
            </p:cNvPr>
            <p:cNvSpPr txBox="1"/>
            <p:nvPr/>
          </p:nvSpPr>
          <p:spPr>
            <a:xfrm>
              <a:off x="0" y="-28575"/>
              <a:ext cx="1511832" cy="3614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034"/>
                </a:lnSpc>
              </a:pPr>
              <a:endParaRPr dirty="0"/>
            </a:p>
          </p:txBody>
        </p:sp>
      </p:grpSp>
      <p:sp>
        <p:nvSpPr>
          <p:cNvPr id="32" name="TextBox 27">
            <a:extLst>
              <a:ext uri="{FF2B5EF4-FFF2-40B4-BE49-F238E27FC236}">
                <a16:creationId xmlns:a16="http://schemas.microsoft.com/office/drawing/2014/main" id="{3E39C2BF-51E3-8DD4-0410-1131FC29D487}"/>
              </a:ext>
            </a:extLst>
          </p:cNvPr>
          <p:cNvSpPr txBox="1"/>
          <p:nvPr/>
        </p:nvSpPr>
        <p:spPr>
          <a:xfrm>
            <a:off x="4297657" y="4949029"/>
            <a:ext cx="2775604" cy="2180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</a:pPr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ea typeface="Poppins Bold"/>
                <a:cs typeface="Arial" panose="020B0604020202020204" pitchFamily="34" charset="0"/>
                <a:sym typeface="Poppins Bold"/>
              </a:rPr>
              <a:t>Dissemination</a:t>
            </a:r>
          </a:p>
        </p:txBody>
      </p:sp>
      <p:sp>
        <p:nvSpPr>
          <p:cNvPr id="45" name="TextBox 35">
            <a:extLst>
              <a:ext uri="{FF2B5EF4-FFF2-40B4-BE49-F238E27FC236}">
                <a16:creationId xmlns:a16="http://schemas.microsoft.com/office/drawing/2014/main" id="{30140259-BBC6-EDDD-A39A-CD98B7ECCBC8}"/>
              </a:ext>
            </a:extLst>
          </p:cNvPr>
          <p:cNvSpPr txBox="1"/>
          <p:nvPr/>
        </p:nvSpPr>
        <p:spPr>
          <a:xfrm>
            <a:off x="333936" y="5382937"/>
            <a:ext cx="3396468" cy="360098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225425" lvl="1" indent="-101600" algn="l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Staff were frustrated with inefficient mammogram coordination, leading to delays and negative impacts on Veterans.</a:t>
            </a:r>
          </a:p>
          <a:p>
            <a:pPr marL="225425" lvl="1" indent="-101600" algn="l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Some challenges may be mitigated when there is rapport and regular communication among stakeholders across VA service lines and healthcare systems and when roles and responsibilities are clear.</a:t>
            </a:r>
          </a:p>
          <a:p>
            <a:pPr marL="225425" lvl="1" indent="-101600" algn="l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Much of mammogram care coordination involves burdensome manual tracking processes for VA-paid community mammograms.</a:t>
            </a:r>
          </a:p>
          <a:p>
            <a:pPr marL="225425" lvl="1" indent="-101600" algn="l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10% of consults had BI-RADS, a standardized breast imaging score, documented only in text, making data retrieval and analysis more difficult.</a:t>
            </a:r>
          </a:p>
          <a:p>
            <a:pPr marL="225425" lvl="1" indent="-101600" algn="l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82% of mammograms did not document patient notification of results.</a:t>
            </a:r>
          </a:p>
        </p:txBody>
      </p:sp>
      <p:sp>
        <p:nvSpPr>
          <p:cNvPr id="47" name="TextBox 36">
            <a:extLst>
              <a:ext uri="{FF2B5EF4-FFF2-40B4-BE49-F238E27FC236}">
                <a16:creationId xmlns:a16="http://schemas.microsoft.com/office/drawing/2014/main" id="{09198A14-00D6-2CB2-15AD-A6720E9CB576}"/>
              </a:ext>
            </a:extLst>
          </p:cNvPr>
          <p:cNvSpPr txBox="1"/>
          <p:nvPr/>
        </p:nvSpPr>
        <p:spPr>
          <a:xfrm>
            <a:off x="3911460" y="5382937"/>
            <a:ext cx="3396469" cy="354712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234950" lvl="1" indent="-111125" algn="l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Gray K, Cusack C, Guillory A, Lynch K. Community care mammograms: Care coordination barriers and facilitators and clinical informatics solutions. VA HSR Cyberseminar, June 2022</a:t>
            </a:r>
          </a:p>
          <a:p>
            <a:pPr marL="234950" lvl="1" indent="-111125" algn="l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Monty GR, Benson SK, Deeds SA, et al. "We Are Working Harder, Not Smarter": A Qualitative Inquiry into Care Coordination for Department of Veterans Affairs Mammograms Referred to the Community. Womens Health Issues. 2023;33(4):414-421. doi:10.1016/j.whi.2022.11.004</a:t>
            </a:r>
          </a:p>
          <a:p>
            <a:pPr marL="234950" lvl="1" indent="-111125" algn="l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Presentation to Office of Women’s Health Leaders</a:t>
            </a:r>
            <a:r>
              <a:rPr lang="en-US" sz="130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, January 2022.</a:t>
            </a:r>
            <a:endParaRPr lang="en-US" sz="1300" dirty="0">
              <a:solidFill>
                <a:srgbClr val="000000"/>
              </a:solidFill>
              <a:latin typeface="Arial" panose="020B0604020202020204" pitchFamily="34" charset="0"/>
              <a:ea typeface="Poppins"/>
              <a:cs typeface="Arial" panose="020B0604020202020204" pitchFamily="34" charset="0"/>
              <a:sym typeface="Poppins"/>
            </a:endParaRPr>
          </a:p>
          <a:p>
            <a:pPr marL="234950" lvl="1" indent="-111125" algn="l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Presentation to VA Women’s Health Practice Based Research Network</a:t>
            </a:r>
          </a:p>
        </p:txBody>
      </p:sp>
    </p:spTree>
    <p:extLst>
      <p:ext uri="{BB962C8B-B14F-4D97-AF65-F5344CB8AC3E}">
        <p14:creationId xmlns:p14="http://schemas.microsoft.com/office/powerpoint/2010/main" val="784562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396</Words>
  <Application>Microsoft Office PowerPoint</Application>
  <PresentationFormat>Custom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IT Patient Safety</dc:title>
  <dc:creator>Gray, Kristen E. (Puget Sound)</dc:creator>
  <cp:lastModifiedBy>Liu, Karin C.</cp:lastModifiedBy>
  <cp:revision>3</cp:revision>
  <dcterms:created xsi:type="dcterms:W3CDTF">2006-08-16T00:00:00Z</dcterms:created>
  <dcterms:modified xsi:type="dcterms:W3CDTF">2025-03-21T23:23:15Z</dcterms:modified>
  <dc:identifier>DAGJ1Ge3s4Y</dc:identifier>
</cp:coreProperties>
</file>