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C89F98-FCF4-F0FF-A28F-E528286D0E66}" name="Brunner, Julian W." initials="JB" userId="S::Julian.Brunner@va.gov::4f00c3ee-abb7-4c9b-916f-3a1d230842cf" providerId="AD"/>
  <p188:author id="{4D6B829F-5292-7A67-B947-86DC13DF9D2F}" name="De Vries, Gerardo" initials="DVG" userId="S::Gerardo.DeVries@va.gov::2e640c54-a51d-436b-a5f6-40c2ba2941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1929" y="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D5FB6-EC58-44AC-93F2-A643034F30F6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7007D-1E3C-4C68-A648-E9CCC99FC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0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3BE9BC-484B-4148-BBEB-A2637FC6A3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25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mailto:Julian.Brunner@va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eremy.Shelton@va.gov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79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sp>
        <p:nvSpPr>
          <p:cNvPr id="14" name="TextBox 14"/>
          <p:cNvSpPr txBox="1"/>
          <p:nvPr/>
        </p:nvSpPr>
        <p:spPr>
          <a:xfrm>
            <a:off x="2813520" y="1926392"/>
            <a:ext cx="4950610" cy="22006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In preparation for implementing its new EHR, VA convened 18 "EHRM councils” to adjudicate clinical decisions to shape the configuration and design of the new system.</a:t>
            </a:r>
          </a:p>
          <a:p>
            <a:pPr>
              <a:spcBef>
                <a:spcPct val="0"/>
              </a:spcBef>
            </a:pPr>
            <a:endParaRPr lang="en-US" sz="13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Conduct a formative evaluation to examine how councils were structured, their work processes, and key outputs of their work. </a:t>
            </a:r>
          </a:p>
          <a:p>
            <a:pPr>
              <a:spcBef>
                <a:spcPct val="0"/>
              </a:spcBef>
            </a:pPr>
            <a:endParaRPr lang="en-US" sz="13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3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3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Semi-structured interviews with 29 council leaders and members from July-December 2020, council document review, and matrix and content analysis.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1" y="4267200"/>
            <a:ext cx="7772400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Formative Evaluation of EHRM Councils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78590" y="9261238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PI: Jeremy Shelton, MD, MSHS,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Jeremy.Shelton@va.gov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for Healthcare Innovation, Implementation and Policy (CSHIIP), VA Greater Los Angeles, CA</a:t>
            </a:r>
          </a:p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PI: Julian Brunner, PhD, MPH,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Julian.Brunner@va.gov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for Healthcare Innovation, Implementation and Policy (CSHIIP), VA Greater Los Angeles, CA</a:t>
            </a:r>
          </a:p>
        </p:txBody>
      </p:sp>
      <p:sp>
        <p:nvSpPr>
          <p:cNvPr id="17" name="TextBox 26">
            <a:extLst>
              <a:ext uri="{FF2B5EF4-FFF2-40B4-BE49-F238E27FC236}">
                <a16:creationId xmlns:a16="http://schemas.microsoft.com/office/drawing/2014/main" id="{C9C68B06-00B4-CCFD-C06A-85256A85B34F}"/>
              </a:ext>
            </a:extLst>
          </p:cNvPr>
          <p:cNvSpPr txBox="1"/>
          <p:nvPr/>
        </p:nvSpPr>
        <p:spPr>
          <a:xfrm>
            <a:off x="432039" y="4772944"/>
            <a:ext cx="3360844" cy="520298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034"/>
              </a:lnSpc>
            </a:pPr>
            <a:endParaRPr dirty="0"/>
          </a:p>
        </p:txBody>
      </p:sp>
      <p:sp>
        <p:nvSpPr>
          <p:cNvPr id="43" name="Freeform 31">
            <a:extLst>
              <a:ext uri="{FF2B5EF4-FFF2-40B4-BE49-F238E27FC236}">
                <a16:creationId xmlns:a16="http://schemas.microsoft.com/office/drawing/2014/main" id="{F6A085BE-34C5-3FF1-2411-75927016AE41}"/>
              </a:ext>
            </a:extLst>
          </p:cNvPr>
          <p:cNvSpPr/>
          <p:nvPr/>
        </p:nvSpPr>
        <p:spPr>
          <a:xfrm>
            <a:off x="8270" y="1903095"/>
            <a:ext cx="2654713" cy="2350250"/>
          </a:xfrm>
          <a:custGeom>
            <a:avLst/>
            <a:gdLst/>
            <a:ahLst/>
            <a:cxnLst/>
            <a:rect l="l" t="t" r="r" b="b"/>
            <a:pathLst>
              <a:path w="2690686" h="2206362">
                <a:moveTo>
                  <a:pt x="0" y="0"/>
                </a:moveTo>
                <a:lnTo>
                  <a:pt x="2690686" y="0"/>
                </a:lnTo>
                <a:lnTo>
                  <a:pt x="2690686" y="2206362"/>
                </a:lnTo>
                <a:lnTo>
                  <a:pt x="0" y="22063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id="{2AFA0405-1EE7-1DFB-3603-D37AC3E28513}"/>
              </a:ext>
            </a:extLst>
          </p:cNvPr>
          <p:cNvGrpSpPr/>
          <p:nvPr/>
        </p:nvGrpSpPr>
        <p:grpSpPr>
          <a:xfrm>
            <a:off x="3979518" y="5257796"/>
            <a:ext cx="3409337" cy="3843195"/>
            <a:chOff x="0" y="0"/>
            <a:chExt cx="1452567" cy="2262411"/>
          </a:xfrm>
        </p:grpSpPr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042D35A0-F0D8-20D4-9981-B5B92FF1405A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TextBox 30">
              <a:extLst>
                <a:ext uri="{FF2B5EF4-FFF2-40B4-BE49-F238E27FC236}">
                  <a16:creationId xmlns:a16="http://schemas.microsoft.com/office/drawing/2014/main" id="{56A7E6CD-D88B-9FE0-6996-4CEE8D0F5D04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10" name="Group 28">
            <a:extLst>
              <a:ext uri="{FF2B5EF4-FFF2-40B4-BE49-F238E27FC236}">
                <a16:creationId xmlns:a16="http://schemas.microsoft.com/office/drawing/2014/main" id="{D2B818C0-02AD-4A08-8094-DB342D21FF60}"/>
              </a:ext>
            </a:extLst>
          </p:cNvPr>
          <p:cNvGrpSpPr/>
          <p:nvPr/>
        </p:nvGrpSpPr>
        <p:grpSpPr>
          <a:xfrm>
            <a:off x="416628" y="5257798"/>
            <a:ext cx="3371648" cy="3843194"/>
            <a:chOff x="0" y="0"/>
            <a:chExt cx="1452567" cy="2262411"/>
          </a:xfrm>
        </p:grpSpPr>
        <p:sp>
          <p:nvSpPr>
            <p:cNvPr id="11" name="Freeform 29">
              <a:extLst>
                <a:ext uri="{FF2B5EF4-FFF2-40B4-BE49-F238E27FC236}">
                  <a16:creationId xmlns:a16="http://schemas.microsoft.com/office/drawing/2014/main" id="{4BD1D3E0-D6AB-86F8-963D-78B61E14C210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TextBox 30">
              <a:extLst>
                <a:ext uri="{FF2B5EF4-FFF2-40B4-BE49-F238E27FC236}">
                  <a16:creationId xmlns:a16="http://schemas.microsoft.com/office/drawing/2014/main" id="{2180766B-3246-3119-D114-240EE5BEFB96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16" name="Group 24">
            <a:extLst>
              <a:ext uri="{FF2B5EF4-FFF2-40B4-BE49-F238E27FC236}">
                <a16:creationId xmlns:a16="http://schemas.microsoft.com/office/drawing/2014/main" id="{457DF9FE-CF51-C7E7-7079-AA724F5EF559}"/>
              </a:ext>
            </a:extLst>
          </p:cNvPr>
          <p:cNvGrpSpPr/>
          <p:nvPr/>
        </p:nvGrpSpPr>
        <p:grpSpPr>
          <a:xfrm>
            <a:off x="432039" y="4814072"/>
            <a:ext cx="3360844" cy="479170"/>
            <a:chOff x="0" y="0"/>
            <a:chExt cx="1511832" cy="332918"/>
          </a:xfrm>
        </p:grpSpPr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3103F854-4DAB-BD06-8E6C-039F1E9D20A1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TextBox 26">
              <a:extLst>
                <a:ext uri="{FF2B5EF4-FFF2-40B4-BE49-F238E27FC236}">
                  <a16:creationId xmlns:a16="http://schemas.microsoft.com/office/drawing/2014/main" id="{C1E78E87-16EB-48BC-9064-204EBA93E94E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F6D8975-1384-39C8-FCEF-CD2BB17EE7CE}"/>
              </a:ext>
            </a:extLst>
          </p:cNvPr>
          <p:cNvSpPr txBox="1"/>
          <p:nvPr/>
        </p:nvSpPr>
        <p:spPr>
          <a:xfrm>
            <a:off x="724658" y="4973118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grpSp>
        <p:nvGrpSpPr>
          <p:cNvPr id="29" name="Group 24">
            <a:extLst>
              <a:ext uri="{FF2B5EF4-FFF2-40B4-BE49-F238E27FC236}">
                <a16:creationId xmlns:a16="http://schemas.microsoft.com/office/drawing/2014/main" id="{FA8E6692-12D8-DD1E-A91A-AEAF345515E2}"/>
              </a:ext>
            </a:extLst>
          </p:cNvPr>
          <p:cNvGrpSpPr/>
          <p:nvPr/>
        </p:nvGrpSpPr>
        <p:grpSpPr>
          <a:xfrm>
            <a:off x="3979516" y="4799858"/>
            <a:ext cx="3396473" cy="479170"/>
            <a:chOff x="0" y="0"/>
            <a:chExt cx="1511832" cy="332918"/>
          </a:xfrm>
        </p:grpSpPr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6C1B4973-E8CC-87D9-C3CA-16CFFA829EF5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1" name="TextBox 26">
              <a:extLst>
                <a:ext uri="{FF2B5EF4-FFF2-40B4-BE49-F238E27FC236}">
                  <a16:creationId xmlns:a16="http://schemas.microsoft.com/office/drawing/2014/main" id="{0B18A9F4-CB19-A2FE-FE12-154B75AA39FC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32" name="TextBox 27">
            <a:extLst>
              <a:ext uri="{FF2B5EF4-FFF2-40B4-BE49-F238E27FC236}">
                <a16:creationId xmlns:a16="http://schemas.microsoft.com/office/drawing/2014/main" id="{DDFF52DE-0E10-0324-5FA5-C3233031FA12}"/>
              </a:ext>
            </a:extLst>
          </p:cNvPr>
          <p:cNvSpPr txBox="1"/>
          <p:nvPr/>
        </p:nvSpPr>
        <p:spPr>
          <a:xfrm>
            <a:off x="4297657" y="4949029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  <p:sp>
        <p:nvSpPr>
          <p:cNvPr id="45" name="TextBox 35">
            <a:extLst>
              <a:ext uri="{FF2B5EF4-FFF2-40B4-BE49-F238E27FC236}">
                <a16:creationId xmlns:a16="http://schemas.microsoft.com/office/drawing/2014/main" id="{9C1CDD77-4C46-6284-DB07-9B0C632EA271}"/>
              </a:ext>
            </a:extLst>
          </p:cNvPr>
          <p:cNvSpPr txBox="1"/>
          <p:nvPr/>
        </p:nvSpPr>
        <p:spPr>
          <a:xfrm>
            <a:off x="381000" y="5398800"/>
            <a:ext cx="3360842" cy="320087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 push to create a standardized system across all VA facilities brought both challenges and benefits, as different locations had to align their processes while adapting to a unified approach.</a:t>
            </a:r>
          </a:p>
          <a:p>
            <a:pPr marL="124142" lvl="1" algn="l"/>
            <a:endParaRPr lang="en-US" sz="13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48284" lvl="1" indent="-124142" algn="l"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 software vendor (Oracle-EHR) played a major role in shaping the decisions and priorities of each council, often setting the direction for their work.</a:t>
            </a:r>
          </a:p>
          <a:p>
            <a:pPr marL="124142" lvl="1" algn="l"/>
            <a:endParaRPr lang="en-US" sz="13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48284" lvl="1" indent="-124142" algn="l">
              <a:buFont typeface="Arial"/>
              <a:buChar char="•"/>
            </a:pP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Each council operated differently—some had strong leadership and active participation, while others struggled with engagement or had different expectations for how decisions should be made.</a:t>
            </a:r>
          </a:p>
        </p:txBody>
      </p:sp>
      <p:sp>
        <p:nvSpPr>
          <p:cNvPr id="47" name="TextBox 36">
            <a:extLst>
              <a:ext uri="{FF2B5EF4-FFF2-40B4-BE49-F238E27FC236}">
                <a16:creationId xmlns:a16="http://schemas.microsoft.com/office/drawing/2014/main" id="{23E3E6DA-1D9C-C175-1F76-4E494E2C413A}"/>
              </a:ext>
            </a:extLst>
          </p:cNvPr>
          <p:cNvSpPr txBox="1"/>
          <p:nvPr/>
        </p:nvSpPr>
        <p:spPr>
          <a:xfrm>
            <a:off x="3890331" y="5334000"/>
            <a:ext cx="3396469" cy="37317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>
              <a:spcAft>
                <a:spcPts val="9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Brunner J, Cannedy S, McCoy M, Hamilton AB, Shelton J. Software is Policy: Electronic Health Record Governance and the Implications of Clinical Standardization. J Gen Intern Med. 2023;38(Suppl 4):949-955. doi:10.1007/s11606-023-08280-7</a:t>
            </a:r>
          </a:p>
          <a:p>
            <a:pPr marL="248284" lvl="1" indent="-124142" algn="l">
              <a:spcAft>
                <a:spcPts val="9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Brunner J, Shelton J, Singh S. Configuring Cerner Millennium for VA: A Formative Evaluation of the EHRM Councils. VA HSR Cyberseminar, Feb 2021</a:t>
            </a:r>
          </a:p>
          <a:p>
            <a:pPr marL="248284" lvl="1" indent="-124142" algn="l">
              <a:spcAft>
                <a:spcPts val="9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Brunner J, Cannedy S, McCoy M, Shelton J. Governance of the VA’s new electronic health record: The underappreciated role of standardization. Presentation at the VA Health Services Research &amp; Development/QUERI National Conference; February, 2023; Baltimore, MD</a:t>
            </a:r>
          </a:p>
          <a:p>
            <a:pPr marL="248284" lvl="1" indent="-124142" algn="l">
              <a:spcAft>
                <a:spcPts val="9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Brunner J, Cannedy S, McCoy M. Presentation at 2021 AcademyHealth Annual Research Meeting; June, 2021</a:t>
            </a:r>
          </a:p>
        </p:txBody>
      </p:sp>
    </p:spTree>
    <p:extLst>
      <p:ext uri="{BB962C8B-B14F-4D97-AF65-F5344CB8AC3E}">
        <p14:creationId xmlns:p14="http://schemas.microsoft.com/office/powerpoint/2010/main" val="375495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395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De Vries, Gerardo</dc:creator>
  <cp:lastModifiedBy>De Vries, Gerardo</cp:lastModifiedBy>
  <cp:revision>2</cp:revision>
  <dcterms:created xsi:type="dcterms:W3CDTF">2006-08-16T00:00:00Z</dcterms:created>
  <dcterms:modified xsi:type="dcterms:W3CDTF">2025-03-25T22:07:26Z</dcterms:modified>
  <dc:identifier>DAGJ1Ge3s4Y</dc:identifier>
</cp:coreProperties>
</file>