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
  </p:notesMasterIdLst>
  <p:sldIdLst>
    <p:sldId id="262" r:id="rId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F726388-8319-1314-2B72-3E54F498D775}" name="Fix, Gemmae M." initials="GF" userId="S::gemmae.fix@va.gov::4f592a1c-c1f2-4987-80dc-2509b13df69d" providerId="AD"/>
  <p188:author id="{4D6B829F-5292-7A67-B947-86DC13DF9D2F}" name="De Vries, Gerardo" initials="DVG" userId="S::Gerardo.DeVries@va.gov::2e640c54-a51d-436b-a5f6-40c2ba2941af"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3F515F"/>
    <a:srgbClr val="2799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A89525-E5DA-4D02-B781-F70F9079CAEB}" v="1" dt="2025-03-18T22:34:38.1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55" d="100"/>
          <a:sy n="55" d="100"/>
        </p:scale>
        <p:origin x="1764" y="-5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F86BEA-93BE-4005-8063-FD01F5E69332}" type="datetimeFigureOut">
              <a:rPr lang="en-US" smtClean="0"/>
              <a:t>3/19/2025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B3CF75-FD5C-49EC-A3F0-755E0A82657A}" type="slidenum">
              <a:rPr lang="en-US" smtClean="0"/>
              <a:t>‹#›</a:t>
            </a:fld>
            <a:endParaRPr lang="en-US"/>
          </a:p>
        </p:txBody>
      </p:sp>
    </p:spTree>
    <p:extLst>
      <p:ext uri="{BB962C8B-B14F-4D97-AF65-F5344CB8AC3E}">
        <p14:creationId xmlns:p14="http://schemas.microsoft.com/office/powerpoint/2010/main" val="354591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image" Target="../media/image2.sv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mailto:Jessica.davila@va.gov" TargetMode="External"/><Relationship Id="rId5" Type="http://schemas.openxmlformats.org/officeDocument/2006/relationships/hyperlink" Target="mailto:gemmae.fix@va.gov"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2347851"/>
            <a:ext cx="7772400" cy="7710549"/>
          </a:xfrm>
          <a:custGeom>
            <a:avLst/>
            <a:gdLst/>
            <a:ahLst/>
            <a:cxnLst/>
            <a:rect l="l" t="t" r="r" b="b"/>
            <a:pathLst>
              <a:path w="7772400" h="7772400">
                <a:moveTo>
                  <a:pt x="0" y="0"/>
                </a:moveTo>
                <a:lnTo>
                  <a:pt x="7772400" y="0"/>
                </a:lnTo>
                <a:lnTo>
                  <a:pt x="7772400" y="7772400"/>
                </a:lnTo>
                <a:lnTo>
                  <a:pt x="0" y="7772400"/>
                </a:lnTo>
                <a:lnTo>
                  <a:pt x="0" y="0"/>
                </a:lnTo>
                <a:close/>
              </a:path>
            </a:pathLst>
          </a:custGeom>
          <a:blipFill>
            <a:blip r:embed="rId2">
              <a:alphaModFix amt="79000"/>
              <a:extLst>
                <a:ext uri="{96DAC541-7B7A-43D3-8B79-37D633B846F1}">
                  <asvg:svgBlip xmlns:asvg="http://schemas.microsoft.com/office/drawing/2016/SVG/main" r:embed="rId3"/>
                </a:ext>
              </a:extLst>
            </a:blip>
            <a:stretch>
              <a:fillRect/>
            </a:stretch>
          </a:blipFill>
        </p:spPr>
        <p:txBody>
          <a:bodyPr/>
          <a:lstStyle/>
          <a:p>
            <a:endParaRPr lang="en-US" dirty="0"/>
          </a:p>
        </p:txBody>
      </p:sp>
      <p:grpSp>
        <p:nvGrpSpPr>
          <p:cNvPr id="41" name="Group 28">
            <a:extLst>
              <a:ext uri="{FF2B5EF4-FFF2-40B4-BE49-F238E27FC236}">
                <a16:creationId xmlns:a16="http://schemas.microsoft.com/office/drawing/2014/main" id="{4A85FBAE-43D0-A232-AFF4-84DB53875C19}"/>
              </a:ext>
            </a:extLst>
          </p:cNvPr>
          <p:cNvGrpSpPr/>
          <p:nvPr/>
        </p:nvGrpSpPr>
        <p:grpSpPr>
          <a:xfrm>
            <a:off x="3979518" y="5257801"/>
            <a:ext cx="3635876" cy="3982342"/>
            <a:chOff x="0" y="0"/>
            <a:chExt cx="1452567" cy="2262411"/>
          </a:xfrm>
        </p:grpSpPr>
        <p:sp>
          <p:nvSpPr>
            <p:cNvPr id="42" name="Freeform 29">
              <a:extLst>
                <a:ext uri="{FF2B5EF4-FFF2-40B4-BE49-F238E27FC236}">
                  <a16:creationId xmlns:a16="http://schemas.microsoft.com/office/drawing/2014/main" id="{46D1D515-C3DD-A6C2-8660-9C600C4CDF66}"/>
                </a:ext>
              </a:extLst>
            </p:cNvPr>
            <p:cNvSpPr/>
            <p:nvPr/>
          </p:nvSpPr>
          <p:spPr>
            <a:xfrm>
              <a:off x="0" y="0"/>
              <a:ext cx="1452567" cy="2262411"/>
            </a:xfrm>
            <a:custGeom>
              <a:avLst/>
              <a:gdLst/>
              <a:ahLst/>
              <a:cxnLst/>
              <a:rect l="l" t="t" r="r" b="b"/>
              <a:pathLst>
                <a:path w="1452567" h="2262411">
                  <a:moveTo>
                    <a:pt x="26904" y="0"/>
                  </a:moveTo>
                  <a:lnTo>
                    <a:pt x="1425663" y="0"/>
                  </a:lnTo>
                  <a:cubicBezTo>
                    <a:pt x="1440521" y="0"/>
                    <a:pt x="1452567" y="12045"/>
                    <a:pt x="1452567" y="26904"/>
                  </a:cubicBezTo>
                  <a:lnTo>
                    <a:pt x="1452567" y="2235507"/>
                  </a:lnTo>
                  <a:cubicBezTo>
                    <a:pt x="1452567" y="2250366"/>
                    <a:pt x="1440521" y="2262411"/>
                    <a:pt x="1425663" y="2262411"/>
                  </a:cubicBezTo>
                  <a:lnTo>
                    <a:pt x="26904" y="2262411"/>
                  </a:lnTo>
                  <a:cubicBezTo>
                    <a:pt x="12045" y="2262411"/>
                    <a:pt x="0" y="2250366"/>
                    <a:pt x="0" y="2235507"/>
                  </a:cubicBezTo>
                  <a:lnTo>
                    <a:pt x="0" y="26904"/>
                  </a:lnTo>
                  <a:cubicBezTo>
                    <a:pt x="0" y="12045"/>
                    <a:pt x="12045" y="0"/>
                    <a:pt x="26904" y="0"/>
                  </a:cubicBezTo>
                  <a:close/>
                </a:path>
              </a:pathLst>
            </a:custGeom>
            <a:solidFill>
              <a:srgbClr val="CAE9EB"/>
            </a:solidFill>
          </p:spPr>
          <p:txBody>
            <a:bodyPr/>
            <a:lstStyle/>
            <a:p>
              <a:endParaRPr lang="en-US" dirty="0"/>
            </a:p>
          </p:txBody>
        </p:sp>
        <p:sp>
          <p:nvSpPr>
            <p:cNvPr id="43" name="TextBox 30">
              <a:extLst>
                <a:ext uri="{FF2B5EF4-FFF2-40B4-BE49-F238E27FC236}">
                  <a16:creationId xmlns:a16="http://schemas.microsoft.com/office/drawing/2014/main" id="{3777FB44-917E-81B9-801E-82AE2494B29B}"/>
                </a:ext>
              </a:extLst>
            </p:cNvPr>
            <p:cNvSpPr txBox="1"/>
            <p:nvPr/>
          </p:nvSpPr>
          <p:spPr>
            <a:xfrm>
              <a:off x="0" y="-28575"/>
              <a:ext cx="1452567" cy="2290986"/>
            </a:xfrm>
            <a:prstGeom prst="rect">
              <a:avLst/>
            </a:prstGeom>
          </p:spPr>
          <p:txBody>
            <a:bodyPr lIns="50800" tIns="50800" rIns="50800" bIns="50800" rtlCol="0" anchor="ctr"/>
            <a:lstStyle/>
            <a:p>
              <a:pPr algn="ctr">
                <a:lnSpc>
                  <a:spcPts val="1960"/>
                </a:lnSpc>
                <a:spcBef>
                  <a:spcPct val="0"/>
                </a:spcBef>
              </a:pPr>
              <a:endParaRPr dirty="0"/>
            </a:p>
          </p:txBody>
        </p:sp>
      </p:grpSp>
      <p:grpSp>
        <p:nvGrpSpPr>
          <p:cNvPr id="33" name="Group 28">
            <a:extLst>
              <a:ext uri="{FF2B5EF4-FFF2-40B4-BE49-F238E27FC236}">
                <a16:creationId xmlns:a16="http://schemas.microsoft.com/office/drawing/2014/main" id="{97A8270A-245A-B263-FEE8-03FAA5C5AAFD}"/>
              </a:ext>
            </a:extLst>
          </p:cNvPr>
          <p:cNvGrpSpPr/>
          <p:nvPr/>
        </p:nvGrpSpPr>
        <p:grpSpPr>
          <a:xfrm>
            <a:off x="152400" y="5257799"/>
            <a:ext cx="3635876" cy="3969604"/>
            <a:chOff x="0" y="0"/>
            <a:chExt cx="1452567" cy="2262411"/>
          </a:xfrm>
        </p:grpSpPr>
        <p:sp>
          <p:nvSpPr>
            <p:cNvPr id="34" name="Freeform 29">
              <a:extLst>
                <a:ext uri="{FF2B5EF4-FFF2-40B4-BE49-F238E27FC236}">
                  <a16:creationId xmlns:a16="http://schemas.microsoft.com/office/drawing/2014/main" id="{03DD354F-6B47-226A-3873-8D7C60581547}"/>
                </a:ext>
              </a:extLst>
            </p:cNvPr>
            <p:cNvSpPr/>
            <p:nvPr/>
          </p:nvSpPr>
          <p:spPr>
            <a:xfrm>
              <a:off x="0" y="0"/>
              <a:ext cx="1452567" cy="2262411"/>
            </a:xfrm>
            <a:custGeom>
              <a:avLst/>
              <a:gdLst/>
              <a:ahLst/>
              <a:cxnLst/>
              <a:rect l="l" t="t" r="r" b="b"/>
              <a:pathLst>
                <a:path w="1452567" h="2262411">
                  <a:moveTo>
                    <a:pt x="26904" y="0"/>
                  </a:moveTo>
                  <a:lnTo>
                    <a:pt x="1425663" y="0"/>
                  </a:lnTo>
                  <a:cubicBezTo>
                    <a:pt x="1440521" y="0"/>
                    <a:pt x="1452567" y="12045"/>
                    <a:pt x="1452567" y="26904"/>
                  </a:cubicBezTo>
                  <a:lnTo>
                    <a:pt x="1452567" y="2235507"/>
                  </a:lnTo>
                  <a:cubicBezTo>
                    <a:pt x="1452567" y="2250366"/>
                    <a:pt x="1440521" y="2262411"/>
                    <a:pt x="1425663" y="2262411"/>
                  </a:cubicBezTo>
                  <a:lnTo>
                    <a:pt x="26904" y="2262411"/>
                  </a:lnTo>
                  <a:cubicBezTo>
                    <a:pt x="12045" y="2262411"/>
                    <a:pt x="0" y="2250366"/>
                    <a:pt x="0" y="2235507"/>
                  </a:cubicBezTo>
                  <a:lnTo>
                    <a:pt x="0" y="26904"/>
                  </a:lnTo>
                  <a:cubicBezTo>
                    <a:pt x="0" y="12045"/>
                    <a:pt x="12045" y="0"/>
                    <a:pt x="26904" y="0"/>
                  </a:cubicBezTo>
                  <a:close/>
                </a:path>
              </a:pathLst>
            </a:custGeom>
            <a:solidFill>
              <a:srgbClr val="CAE9EB"/>
            </a:solidFill>
          </p:spPr>
          <p:txBody>
            <a:bodyPr/>
            <a:lstStyle/>
            <a:p>
              <a:endParaRPr lang="en-US" dirty="0"/>
            </a:p>
          </p:txBody>
        </p:sp>
        <p:sp>
          <p:nvSpPr>
            <p:cNvPr id="40" name="TextBox 30">
              <a:extLst>
                <a:ext uri="{FF2B5EF4-FFF2-40B4-BE49-F238E27FC236}">
                  <a16:creationId xmlns:a16="http://schemas.microsoft.com/office/drawing/2014/main" id="{60303CEE-457E-FE4F-A25A-212931D7F20E}"/>
                </a:ext>
              </a:extLst>
            </p:cNvPr>
            <p:cNvSpPr txBox="1"/>
            <p:nvPr/>
          </p:nvSpPr>
          <p:spPr>
            <a:xfrm>
              <a:off x="0" y="-28575"/>
              <a:ext cx="1452567" cy="2290986"/>
            </a:xfrm>
            <a:prstGeom prst="rect">
              <a:avLst/>
            </a:prstGeom>
          </p:spPr>
          <p:txBody>
            <a:bodyPr lIns="50800" tIns="50800" rIns="50800" bIns="50800" rtlCol="0" anchor="ctr"/>
            <a:lstStyle/>
            <a:p>
              <a:pPr algn="ctr">
                <a:lnSpc>
                  <a:spcPts val="1960"/>
                </a:lnSpc>
                <a:spcBef>
                  <a:spcPct val="0"/>
                </a:spcBef>
              </a:pPr>
              <a:endParaRPr dirty="0"/>
            </a:p>
          </p:txBody>
        </p:sp>
      </p:grpSp>
      <p:grpSp>
        <p:nvGrpSpPr>
          <p:cNvPr id="3" name="Group 3"/>
          <p:cNvGrpSpPr/>
          <p:nvPr/>
        </p:nvGrpSpPr>
        <p:grpSpPr>
          <a:xfrm>
            <a:off x="2514600" y="1746280"/>
            <a:ext cx="5257800" cy="2520920"/>
            <a:chOff x="0" y="0"/>
            <a:chExt cx="2018579" cy="867492"/>
          </a:xfrm>
        </p:grpSpPr>
        <p:sp>
          <p:nvSpPr>
            <p:cNvPr id="4" name="Freeform 4"/>
            <p:cNvSpPr/>
            <p:nvPr/>
          </p:nvSpPr>
          <p:spPr>
            <a:xfrm>
              <a:off x="0" y="0"/>
              <a:ext cx="2018579" cy="867492"/>
            </a:xfrm>
            <a:custGeom>
              <a:avLst/>
              <a:gdLst/>
              <a:ahLst/>
              <a:cxnLst/>
              <a:rect l="l" t="t" r="r" b="b"/>
              <a:pathLst>
                <a:path w="2018579" h="867492">
                  <a:moveTo>
                    <a:pt x="43832" y="0"/>
                  </a:moveTo>
                  <a:lnTo>
                    <a:pt x="1974747" y="0"/>
                  </a:lnTo>
                  <a:cubicBezTo>
                    <a:pt x="1998955" y="0"/>
                    <a:pt x="2018579" y="19624"/>
                    <a:pt x="2018579" y="43832"/>
                  </a:cubicBezTo>
                  <a:lnTo>
                    <a:pt x="2018579" y="823659"/>
                  </a:lnTo>
                  <a:cubicBezTo>
                    <a:pt x="2018579" y="835284"/>
                    <a:pt x="2013961" y="846433"/>
                    <a:pt x="2005741" y="854653"/>
                  </a:cubicBezTo>
                  <a:cubicBezTo>
                    <a:pt x="1997521" y="862873"/>
                    <a:pt x="1986372" y="867492"/>
                    <a:pt x="1974747" y="867492"/>
                  </a:cubicBezTo>
                  <a:lnTo>
                    <a:pt x="43832" y="867492"/>
                  </a:lnTo>
                  <a:cubicBezTo>
                    <a:pt x="32207" y="867492"/>
                    <a:pt x="21058" y="862873"/>
                    <a:pt x="12838" y="854653"/>
                  </a:cubicBezTo>
                  <a:cubicBezTo>
                    <a:pt x="4618" y="846433"/>
                    <a:pt x="0" y="835284"/>
                    <a:pt x="0" y="823659"/>
                  </a:cubicBezTo>
                  <a:lnTo>
                    <a:pt x="0" y="43832"/>
                  </a:lnTo>
                  <a:cubicBezTo>
                    <a:pt x="0" y="19624"/>
                    <a:pt x="19624" y="0"/>
                    <a:pt x="43832" y="0"/>
                  </a:cubicBezTo>
                  <a:close/>
                </a:path>
              </a:pathLst>
            </a:custGeom>
            <a:solidFill>
              <a:srgbClr val="3F515F"/>
            </a:solidFill>
          </p:spPr>
          <p:txBody>
            <a:bodyPr/>
            <a:lstStyle/>
            <a:p>
              <a:endParaRPr lang="en-US" dirty="0"/>
            </a:p>
          </p:txBody>
        </p:sp>
        <p:sp>
          <p:nvSpPr>
            <p:cNvPr id="5" name="TextBox 5"/>
            <p:cNvSpPr txBox="1"/>
            <p:nvPr/>
          </p:nvSpPr>
          <p:spPr>
            <a:xfrm>
              <a:off x="0" y="-47625"/>
              <a:ext cx="2018579" cy="915117"/>
            </a:xfrm>
            <a:prstGeom prst="rect">
              <a:avLst/>
            </a:prstGeom>
          </p:spPr>
          <p:txBody>
            <a:bodyPr lIns="47790" tIns="47790" rIns="47790" bIns="47790" rtlCol="0" anchor="ctr"/>
            <a:lstStyle/>
            <a:p>
              <a:pPr algn="ctr">
                <a:lnSpc>
                  <a:spcPts val="1505"/>
                </a:lnSpc>
              </a:pPr>
              <a:endParaRPr dirty="0"/>
            </a:p>
          </p:txBody>
        </p:sp>
      </p:grpSp>
      <p:sp>
        <p:nvSpPr>
          <p:cNvPr id="8" name="TextBox 8"/>
          <p:cNvSpPr txBox="1"/>
          <p:nvPr/>
        </p:nvSpPr>
        <p:spPr>
          <a:xfrm>
            <a:off x="-1" y="799813"/>
            <a:ext cx="7808374" cy="1103282"/>
          </a:xfrm>
          <a:prstGeom prst="rect">
            <a:avLst/>
          </a:prstGeom>
        </p:spPr>
        <p:txBody>
          <a:bodyPr lIns="47790" tIns="47790" rIns="47790" bIns="47790" rtlCol="0" anchor="ctr"/>
          <a:lstStyle/>
          <a:p>
            <a:pPr algn="ctr">
              <a:lnSpc>
                <a:spcPts val="1505"/>
              </a:lnSpc>
            </a:pPr>
            <a:endParaRPr dirty="0"/>
          </a:p>
        </p:txBody>
      </p:sp>
      <p:sp>
        <p:nvSpPr>
          <p:cNvPr id="14" name="TextBox 14"/>
          <p:cNvSpPr txBox="1"/>
          <p:nvPr/>
        </p:nvSpPr>
        <p:spPr>
          <a:xfrm>
            <a:off x="2760373" y="1828800"/>
            <a:ext cx="4950610" cy="2339102"/>
          </a:xfrm>
          <a:prstGeom prst="rect">
            <a:avLst/>
          </a:prstGeom>
        </p:spPr>
        <p:txBody>
          <a:bodyPr wrap="square" lIns="0" tIns="0" rIns="0" bIns="0" rtlCol="0" anchor="t">
            <a:spAutoFit/>
          </a:bodyPr>
          <a:lstStyle/>
          <a:p>
            <a:pPr>
              <a:spcBef>
                <a:spcPct val="0"/>
              </a:spcBef>
            </a:pPr>
            <a:r>
              <a:rPr lang="en-US" sz="1200" i="1" dirty="0">
                <a:solidFill>
                  <a:srgbClr val="FFFFFF"/>
                </a:solidFill>
                <a:latin typeface="Arial" panose="020B0604020202020204" pitchFamily="34" charset="0"/>
                <a:ea typeface="Poppins"/>
                <a:cs typeface="Arial" panose="020B0604020202020204" pitchFamily="34" charset="0"/>
                <a:sym typeface="Poppins"/>
              </a:rPr>
              <a:t>The Department of Veterans Affairs (VA) has embarked on the largest systemwide electronic health record (EHR) transition in history. To date, most research on EHR-to-EHR transitions in or outside VA has focused on employee and system transition-related needs, with limited focus on how patients experience transitions.</a:t>
            </a:r>
          </a:p>
          <a:p>
            <a:pPr>
              <a:spcBef>
                <a:spcPct val="0"/>
              </a:spcBef>
            </a:pPr>
            <a:endParaRPr lang="en-US" sz="1000" b="1" dirty="0">
              <a:solidFill>
                <a:srgbClr val="FFFFFF"/>
              </a:solidFill>
              <a:latin typeface="Arial" panose="020B0604020202020204" pitchFamily="34" charset="0"/>
              <a:ea typeface="Poppins"/>
              <a:cs typeface="Arial" panose="020B0604020202020204" pitchFamily="34" charset="0"/>
              <a:sym typeface="Poppins"/>
            </a:endParaRPr>
          </a:p>
          <a:p>
            <a:pPr>
              <a:spcBef>
                <a:spcPct val="0"/>
              </a:spcBef>
            </a:pPr>
            <a:r>
              <a:rPr lang="en-US" sz="1200" b="1" dirty="0">
                <a:solidFill>
                  <a:srgbClr val="FFFFFF"/>
                </a:solidFill>
                <a:latin typeface="Arial" panose="020B0604020202020204" pitchFamily="34" charset="0"/>
                <a:ea typeface="Poppins"/>
                <a:cs typeface="Arial" panose="020B0604020202020204" pitchFamily="34" charset="0"/>
                <a:sym typeface="Poppins"/>
              </a:rPr>
              <a:t>Objective: </a:t>
            </a:r>
            <a:r>
              <a:rPr lang="en-US" sz="1200" dirty="0">
                <a:solidFill>
                  <a:srgbClr val="FFFFFF"/>
                </a:solidFill>
                <a:latin typeface="Arial" panose="020B0604020202020204" pitchFamily="34" charset="0"/>
                <a:ea typeface="Poppins"/>
                <a:cs typeface="Arial" panose="020B0604020202020204" pitchFamily="34" charset="0"/>
                <a:sym typeface="Poppins"/>
              </a:rPr>
              <a:t>Understand patients’ preferences for information and support prior to an EHR transition and examine actual patient experiences that occurred at facilities that implemented VA’s new Federal EHR.</a:t>
            </a:r>
          </a:p>
          <a:p>
            <a:pPr>
              <a:spcBef>
                <a:spcPct val="0"/>
              </a:spcBef>
            </a:pPr>
            <a:endParaRPr lang="en-US" sz="1000" dirty="0">
              <a:solidFill>
                <a:srgbClr val="FFFFFF"/>
              </a:solidFill>
              <a:latin typeface="Arial" panose="020B0604020202020204" pitchFamily="34" charset="0"/>
              <a:ea typeface="Poppins"/>
              <a:cs typeface="Arial" panose="020B0604020202020204" pitchFamily="34" charset="0"/>
              <a:sym typeface="Poppins"/>
            </a:endParaRPr>
          </a:p>
          <a:p>
            <a:pPr>
              <a:spcBef>
                <a:spcPct val="0"/>
              </a:spcBef>
            </a:pPr>
            <a:r>
              <a:rPr lang="en-US" sz="1200" b="1" dirty="0">
                <a:solidFill>
                  <a:srgbClr val="FFFFFF"/>
                </a:solidFill>
                <a:latin typeface="Arial" panose="020B0604020202020204" pitchFamily="34" charset="0"/>
                <a:ea typeface="Poppins"/>
                <a:cs typeface="Arial" panose="020B0604020202020204" pitchFamily="34" charset="0"/>
                <a:sym typeface="Poppins"/>
              </a:rPr>
              <a:t>Methods: </a:t>
            </a:r>
            <a:r>
              <a:rPr lang="en-US" sz="1200" dirty="0">
                <a:solidFill>
                  <a:srgbClr val="FFFFFF"/>
                </a:solidFill>
                <a:latin typeface="Arial" panose="020B0604020202020204" pitchFamily="34" charset="0"/>
                <a:ea typeface="Poppins"/>
                <a:cs typeface="Arial" panose="020B0604020202020204" pitchFamily="34" charset="0"/>
                <a:sym typeface="Poppins"/>
              </a:rPr>
              <a:t>The research team first met with patient advisory groups at geographically diverse regions to discuss VA's EHR transitions &amp; used their input to conduct semi-structured interviews with individual Veterans. </a:t>
            </a:r>
          </a:p>
        </p:txBody>
      </p:sp>
      <p:sp>
        <p:nvSpPr>
          <p:cNvPr id="35" name="TextBox 35"/>
          <p:cNvSpPr txBox="1"/>
          <p:nvPr/>
        </p:nvSpPr>
        <p:spPr>
          <a:xfrm>
            <a:off x="152400" y="5390614"/>
            <a:ext cx="3475141" cy="3770263"/>
          </a:xfrm>
          <a:prstGeom prst="rect">
            <a:avLst/>
          </a:prstGeom>
        </p:spPr>
        <p:txBody>
          <a:bodyPr wrap="square" lIns="0" tIns="0" rIns="0" bIns="0" rtlCol="0" anchor="t">
            <a:spAutoFit/>
          </a:bodyPr>
          <a:lstStyle/>
          <a:p>
            <a:pPr marL="124142" lvl="1" algn="l">
              <a:spcAft>
                <a:spcPts val="600"/>
              </a:spcAft>
            </a:pPr>
            <a:r>
              <a:rPr lang="en-US" sz="1100" dirty="0">
                <a:solidFill>
                  <a:srgbClr val="000000"/>
                </a:solidFill>
                <a:latin typeface="Arial" panose="020B0604020202020204" pitchFamily="34" charset="0"/>
                <a:ea typeface="Poppins"/>
                <a:cs typeface="Arial" panose="020B0604020202020204" pitchFamily="34" charset="0"/>
                <a:sym typeface="Poppins"/>
              </a:rPr>
              <a:t>Patient advisors identified key areas important to patients during a VA EHR transition:</a:t>
            </a:r>
          </a:p>
          <a:p>
            <a:pPr marL="346075" lvl="1" indent="-222250">
              <a:spcAft>
                <a:spcPts val="600"/>
              </a:spcAft>
              <a:buFont typeface="+mj-lt"/>
              <a:buAutoNum type="arabicPeriod"/>
            </a:pPr>
            <a:r>
              <a:rPr lang="en-US" sz="1100" dirty="0">
                <a:solidFill>
                  <a:srgbClr val="000000"/>
                </a:solidFill>
                <a:latin typeface="Arial" panose="020B0604020202020204" pitchFamily="34" charset="0"/>
                <a:ea typeface="Poppins"/>
                <a:cs typeface="Arial" panose="020B0604020202020204" pitchFamily="34" charset="0"/>
                <a:sym typeface="Poppins"/>
              </a:rPr>
              <a:t>Use a range of communication strategies to reach diverse populations, especially older, rural patients. </a:t>
            </a:r>
          </a:p>
          <a:p>
            <a:pPr marL="346075" lvl="1" indent="-222250">
              <a:spcAft>
                <a:spcPts val="600"/>
              </a:spcAft>
              <a:buFont typeface="+mj-lt"/>
              <a:buAutoNum type="arabicPeriod"/>
            </a:pPr>
            <a:r>
              <a:rPr lang="en-US" sz="1100" dirty="0">
                <a:solidFill>
                  <a:srgbClr val="000000"/>
                </a:solidFill>
                <a:latin typeface="Arial" panose="020B0604020202020204" pitchFamily="34" charset="0"/>
                <a:ea typeface="Poppins"/>
                <a:cs typeface="Arial" panose="020B0604020202020204" pitchFamily="34" charset="0"/>
                <a:sym typeface="Poppins"/>
              </a:rPr>
              <a:t>Information about the EHR transition should be clear and reinforce trustworthiness in VA..</a:t>
            </a:r>
          </a:p>
          <a:p>
            <a:pPr marL="346075" lvl="1" indent="-222250">
              <a:spcAft>
                <a:spcPts val="600"/>
              </a:spcAft>
              <a:buFont typeface="+mj-lt"/>
              <a:buAutoNum type="arabicPeriod"/>
            </a:pPr>
            <a:r>
              <a:rPr lang="en-US" sz="1100" dirty="0">
                <a:solidFill>
                  <a:srgbClr val="000000"/>
                </a:solidFill>
                <a:latin typeface="Arial" panose="020B0604020202020204" pitchFamily="34" charset="0"/>
                <a:ea typeface="Poppins"/>
                <a:cs typeface="Arial" panose="020B0604020202020204" pitchFamily="34" charset="0"/>
                <a:sym typeface="Poppins"/>
              </a:rPr>
              <a:t>Patients will need guidance using the new patient portal.</a:t>
            </a:r>
          </a:p>
          <a:p>
            <a:pPr marL="123825" lvl="1">
              <a:spcAft>
                <a:spcPts val="600"/>
              </a:spcAft>
            </a:pPr>
            <a:r>
              <a:rPr lang="en-US" sz="1100" dirty="0">
                <a:solidFill>
                  <a:srgbClr val="000000"/>
                </a:solidFill>
                <a:latin typeface="Arial" panose="020B0604020202020204" pitchFamily="34" charset="0"/>
                <a:ea typeface="Poppins"/>
                <a:cs typeface="Arial" panose="020B0604020202020204" pitchFamily="34" charset="0"/>
                <a:sym typeface="Poppins"/>
              </a:rPr>
              <a:t>From the patient interviews, investigators learned if and how these key areas mapped onto patients’ experiences. Patients at the sites that had transitioned to the new EHR learned about the new EHR through a variety of modalities, including letters from the VAMC and banners on the patient portal.</a:t>
            </a:r>
          </a:p>
          <a:p>
            <a:pPr marL="123825" lvl="1">
              <a:spcAft>
                <a:spcPts val="600"/>
              </a:spcAft>
            </a:pPr>
            <a:r>
              <a:rPr lang="en-US" sz="1100" dirty="0">
                <a:solidFill>
                  <a:srgbClr val="000000"/>
                </a:solidFill>
                <a:latin typeface="Arial" panose="020B0604020202020204" pitchFamily="34" charset="0"/>
                <a:ea typeface="Poppins"/>
                <a:cs typeface="Arial" panose="020B0604020202020204" pitchFamily="34" charset="0"/>
                <a:sym typeface="Poppins"/>
              </a:rPr>
              <a:t>However, their experiences varied in terms of information quality leading to frustrations during and between healthcare encounters. Patient portal issues exacerbated frustrations. These raised concerns about the accuracy and security of the overall EHR. </a:t>
            </a:r>
          </a:p>
        </p:txBody>
      </p:sp>
      <p:sp>
        <p:nvSpPr>
          <p:cNvPr id="36" name="TextBox 36"/>
          <p:cNvSpPr txBox="1"/>
          <p:nvPr/>
        </p:nvSpPr>
        <p:spPr>
          <a:xfrm>
            <a:off x="3887163" y="5378198"/>
            <a:ext cx="3635874" cy="3554819"/>
          </a:xfrm>
          <a:prstGeom prst="rect">
            <a:avLst/>
          </a:prstGeom>
        </p:spPr>
        <p:txBody>
          <a:bodyPr wrap="square" lIns="0" tIns="0" rIns="0" bIns="0" rtlCol="0" anchor="t">
            <a:spAutoFit/>
          </a:bodyPr>
          <a:lstStyle/>
          <a:p>
            <a:pPr marL="248284" lvl="1" indent="-124142" algn="l">
              <a:buFont typeface="Arial"/>
              <a:buChar char="•"/>
            </a:pPr>
            <a:r>
              <a:rPr lang="en-US" sz="1050" dirty="0">
                <a:solidFill>
                  <a:srgbClr val="000000"/>
                </a:solidFill>
                <a:latin typeface="Arial" panose="020B0604020202020204" pitchFamily="34" charset="0"/>
                <a:ea typeface="Poppins"/>
                <a:cs typeface="Arial" panose="020B0604020202020204" pitchFamily="34" charset="0"/>
                <a:sym typeface="Poppins"/>
              </a:rPr>
              <a:t>Visited 4 Veteran Engagement Groups to share summary of findings, January – March 2022 </a:t>
            </a:r>
          </a:p>
          <a:p>
            <a:pPr marL="248284" lvl="1" indent="-124142" algn="l">
              <a:buFont typeface="Arial"/>
              <a:buChar char="•"/>
            </a:pPr>
            <a:r>
              <a:rPr lang="en-US" sz="1050" dirty="0">
                <a:solidFill>
                  <a:srgbClr val="000000"/>
                </a:solidFill>
                <a:latin typeface="Arial" panose="020B0604020202020204" pitchFamily="34" charset="0"/>
                <a:ea typeface="Poppins"/>
                <a:cs typeface="Arial" panose="020B0604020202020204" pitchFamily="34" charset="0"/>
                <a:sym typeface="Poppins"/>
              </a:rPr>
              <a:t>Presentation to Rural Colorado Veteran Research </a:t>
            </a:r>
            <a:r>
              <a:rPr lang="en-US" sz="1050">
                <a:solidFill>
                  <a:srgbClr val="000000"/>
                </a:solidFill>
                <a:latin typeface="Arial" panose="020B0604020202020204" pitchFamily="34" charset="0"/>
                <a:ea typeface="Poppins"/>
                <a:cs typeface="Arial" panose="020B0604020202020204" pitchFamily="34" charset="0"/>
                <a:sym typeface="Poppins"/>
              </a:rPr>
              <a:t>Engagement Board, June 2022</a:t>
            </a:r>
            <a:endParaRPr lang="en-US" sz="1050" dirty="0">
              <a:solidFill>
                <a:srgbClr val="000000"/>
              </a:solidFill>
              <a:latin typeface="Arial" panose="020B0604020202020204" pitchFamily="34" charset="0"/>
              <a:ea typeface="Poppins"/>
              <a:cs typeface="Arial" panose="020B0604020202020204" pitchFamily="34" charset="0"/>
              <a:sym typeface="Poppins"/>
            </a:endParaRPr>
          </a:p>
          <a:p>
            <a:pPr marL="248284" lvl="1" indent="-124142" algn="l">
              <a:buFont typeface="Arial"/>
              <a:buChar char="•"/>
            </a:pPr>
            <a:r>
              <a:rPr lang="en-US" sz="1050" dirty="0">
                <a:solidFill>
                  <a:srgbClr val="000000"/>
                </a:solidFill>
                <a:latin typeface="Arial" panose="020B0604020202020204" pitchFamily="34" charset="0"/>
                <a:ea typeface="Poppins"/>
                <a:cs typeface="Arial" panose="020B0604020202020204" pitchFamily="34" charset="0"/>
                <a:sym typeface="Poppins"/>
              </a:rPr>
              <a:t>Cogan AM, Haltom TM, Shimada SL, Davila JA, McGinn BP, Fix GM. Understanding patients' experiences during transitions from one electronic health record to another: A scoping review. PEC Innov. 2024;4:100258. Published 2024 Jan 28. doi:10.1016/j.pecinn.2024.100258</a:t>
            </a:r>
          </a:p>
          <a:p>
            <a:pPr marL="248284" lvl="1" indent="-124142" algn="l">
              <a:buFont typeface="Arial"/>
              <a:buChar char="•"/>
            </a:pPr>
            <a:r>
              <a:rPr lang="en-US" sz="1050" dirty="0">
                <a:solidFill>
                  <a:srgbClr val="000000"/>
                </a:solidFill>
                <a:latin typeface="Arial" panose="020B0604020202020204" pitchFamily="34" charset="0"/>
                <a:ea typeface="Poppins"/>
                <a:cs typeface="Arial" panose="020B0604020202020204" pitchFamily="34" charset="0"/>
                <a:sym typeface="Poppins"/>
              </a:rPr>
              <a:t>Fix GM, Davila JA. Understanding Patients’ Preferences and Experiences During an Electronic Health Record Transition. VA HSR Cyberseminar, July 2023</a:t>
            </a:r>
          </a:p>
          <a:p>
            <a:pPr marL="248284" lvl="1" indent="-124142" algn="l">
              <a:buFont typeface="Arial"/>
              <a:buChar char="•"/>
            </a:pPr>
            <a:r>
              <a:rPr lang="en-US" sz="1050" dirty="0">
                <a:solidFill>
                  <a:srgbClr val="000000"/>
                </a:solidFill>
                <a:latin typeface="Arial" panose="020B0604020202020204" pitchFamily="34" charset="0"/>
                <a:ea typeface="Poppins"/>
                <a:cs typeface="Arial" panose="020B0604020202020204" pitchFamily="34" charset="0"/>
                <a:sym typeface="Poppins"/>
              </a:rPr>
              <a:t>Fix GM, Haltom TM, Cogan AM, Shimada SL, Davila JA. Understanding Patients' Preferences and Experiences During an Electronic Health Record Transition. J Gen Intern Med. Published online August 14, 2023. doi:10.1007/s11606-023-08338-6</a:t>
            </a:r>
          </a:p>
          <a:p>
            <a:pPr marL="248284" lvl="1" indent="-124142" algn="l">
              <a:buFont typeface="Arial"/>
              <a:buChar char="•"/>
            </a:pPr>
            <a:r>
              <a:rPr lang="en-US" sz="1050" dirty="0">
                <a:solidFill>
                  <a:srgbClr val="000000"/>
                </a:solidFill>
                <a:latin typeface="Arial" panose="020B0604020202020204" pitchFamily="34" charset="0"/>
                <a:ea typeface="Poppins"/>
                <a:cs typeface="Arial" panose="020B0604020202020204" pitchFamily="34" charset="0"/>
                <a:sym typeface="Poppins"/>
              </a:rPr>
              <a:t>Fix GM, Haltom T, Cogan AM, Shimada SL, Davila JA. Understanding patients’ preferences and experiences during an electronic health record transition. Presentation at: 2023 AcademyHealth Annual Research Meeting; June, 2023; Seattle, WA</a:t>
            </a:r>
          </a:p>
        </p:txBody>
      </p:sp>
      <p:grpSp>
        <p:nvGrpSpPr>
          <p:cNvPr id="37" name="Group 37"/>
          <p:cNvGrpSpPr/>
          <p:nvPr/>
        </p:nvGrpSpPr>
        <p:grpSpPr>
          <a:xfrm>
            <a:off x="0" y="4267200"/>
            <a:ext cx="7808374" cy="444756"/>
            <a:chOff x="0" y="0"/>
            <a:chExt cx="3081270" cy="200910"/>
          </a:xfrm>
        </p:grpSpPr>
        <p:sp>
          <p:nvSpPr>
            <p:cNvPr id="38" name="Freeform 38"/>
            <p:cNvSpPr/>
            <p:nvPr/>
          </p:nvSpPr>
          <p:spPr>
            <a:xfrm>
              <a:off x="0" y="0"/>
              <a:ext cx="3081270" cy="200910"/>
            </a:xfrm>
            <a:custGeom>
              <a:avLst/>
              <a:gdLst/>
              <a:ahLst/>
              <a:cxnLst/>
              <a:rect l="l" t="t" r="r" b="b"/>
              <a:pathLst>
                <a:path w="3081270" h="200910">
                  <a:moveTo>
                    <a:pt x="0" y="0"/>
                  </a:moveTo>
                  <a:lnTo>
                    <a:pt x="3081270" y="0"/>
                  </a:lnTo>
                  <a:lnTo>
                    <a:pt x="3081270" y="200910"/>
                  </a:lnTo>
                  <a:lnTo>
                    <a:pt x="0" y="200910"/>
                  </a:lnTo>
                  <a:close/>
                </a:path>
              </a:pathLst>
            </a:custGeom>
            <a:solidFill>
              <a:srgbClr val="E2A621"/>
            </a:solidFill>
            <a:ln cap="sq">
              <a:noFill/>
              <a:prstDash val="solid"/>
              <a:miter/>
            </a:ln>
          </p:spPr>
          <p:txBody>
            <a:bodyPr/>
            <a:lstStyle/>
            <a:p>
              <a:endParaRPr lang="en-US" dirty="0"/>
            </a:p>
          </p:txBody>
        </p:sp>
        <p:sp>
          <p:nvSpPr>
            <p:cNvPr id="39" name="TextBox 39"/>
            <p:cNvSpPr txBox="1"/>
            <p:nvPr/>
          </p:nvSpPr>
          <p:spPr>
            <a:xfrm>
              <a:off x="0" y="-47625"/>
              <a:ext cx="3081270" cy="248535"/>
            </a:xfrm>
            <a:prstGeom prst="rect">
              <a:avLst/>
            </a:prstGeom>
          </p:spPr>
          <p:txBody>
            <a:bodyPr lIns="47790" tIns="47790" rIns="47790" bIns="47790" rtlCol="0" anchor="ctr"/>
            <a:lstStyle/>
            <a:p>
              <a:pPr algn="ctr">
                <a:lnSpc>
                  <a:spcPts val="1505"/>
                </a:lnSpc>
              </a:pPr>
              <a:endParaRPr dirty="0"/>
            </a:p>
          </p:txBody>
        </p:sp>
      </p:grpSp>
      <p:sp>
        <p:nvSpPr>
          <p:cNvPr id="44" name="Freeform 44"/>
          <p:cNvSpPr/>
          <p:nvPr/>
        </p:nvSpPr>
        <p:spPr>
          <a:xfrm>
            <a:off x="0" y="181592"/>
            <a:ext cx="5825995" cy="543986"/>
          </a:xfrm>
          <a:custGeom>
            <a:avLst/>
            <a:gdLst/>
            <a:ahLst/>
            <a:cxnLst/>
            <a:rect l="l" t="t" r="r" b="b"/>
            <a:pathLst>
              <a:path w="5825995" h="543986">
                <a:moveTo>
                  <a:pt x="0" y="0"/>
                </a:moveTo>
                <a:lnTo>
                  <a:pt x="5825995" y="0"/>
                </a:lnTo>
                <a:lnTo>
                  <a:pt x="5825995" y="543986"/>
                </a:lnTo>
                <a:lnTo>
                  <a:pt x="0" y="543986"/>
                </a:lnTo>
                <a:lnTo>
                  <a:pt x="0" y="0"/>
                </a:lnTo>
                <a:close/>
              </a:path>
            </a:pathLst>
          </a:custGeom>
          <a:blipFill>
            <a:blip r:embed="rId4"/>
            <a:stretch>
              <a:fillRect/>
            </a:stretch>
          </a:blipFill>
        </p:spPr>
        <p:txBody>
          <a:bodyPr/>
          <a:lstStyle/>
          <a:p>
            <a:endParaRPr lang="en-US" dirty="0"/>
          </a:p>
        </p:txBody>
      </p:sp>
      <p:sp>
        <p:nvSpPr>
          <p:cNvPr id="46" name="Rectangle 45">
            <a:extLst>
              <a:ext uri="{FF2B5EF4-FFF2-40B4-BE49-F238E27FC236}">
                <a16:creationId xmlns:a16="http://schemas.microsoft.com/office/drawing/2014/main" id="{B74C9AF0-C54D-43F2-14FA-EB073C781E41}"/>
              </a:ext>
            </a:extLst>
          </p:cNvPr>
          <p:cNvSpPr/>
          <p:nvPr/>
        </p:nvSpPr>
        <p:spPr>
          <a:xfrm>
            <a:off x="0" y="761999"/>
            <a:ext cx="7772400" cy="980849"/>
          </a:xfrm>
          <a:prstGeom prst="rect">
            <a:avLst/>
          </a:prstGeom>
          <a:solidFill>
            <a:srgbClr val="2799B7"/>
          </a:solidFill>
          <a:ln>
            <a:noFill/>
          </a:ln>
          <a:effectLst>
            <a:outerShdw blurRad="44450" dist="27940" dir="5400000" algn="ctr">
              <a:srgbClr val="000000">
                <a:alpha val="32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FFFF"/>
                </a:solidFill>
                <a:latin typeface="Arial" panose="020B0604020202020204" pitchFamily="34" charset="0"/>
                <a:cs typeface="Arial" panose="020B0604020202020204" pitchFamily="34" charset="0"/>
              </a:rPr>
              <a:t>Enhancing PROVEN’s Understanding of the Veteran Experience during the Federal EHR Transition (PROVEN VET)</a:t>
            </a:r>
          </a:p>
          <a:p>
            <a:pPr algn="ctr"/>
            <a:r>
              <a:rPr lang="en-US" dirty="0">
                <a:solidFill>
                  <a:srgbClr val="FFFFFF"/>
                </a:solidFill>
                <a:latin typeface="Arial" panose="020B0604020202020204" pitchFamily="34" charset="0"/>
                <a:cs typeface="Arial" panose="020B0604020202020204" pitchFamily="34" charset="0"/>
              </a:rPr>
              <a:t>A PROVEN Rapid Pilot Project</a:t>
            </a:r>
          </a:p>
        </p:txBody>
      </p:sp>
      <p:sp>
        <p:nvSpPr>
          <p:cNvPr id="12" name="TextBox 11">
            <a:extLst>
              <a:ext uri="{FF2B5EF4-FFF2-40B4-BE49-F238E27FC236}">
                <a16:creationId xmlns:a16="http://schemas.microsoft.com/office/drawing/2014/main" id="{0E639378-BC06-7448-5F2C-5055070AD27A}"/>
              </a:ext>
            </a:extLst>
          </p:cNvPr>
          <p:cNvSpPr txBox="1"/>
          <p:nvPr/>
        </p:nvSpPr>
        <p:spPr>
          <a:xfrm>
            <a:off x="-34636" y="9254356"/>
            <a:ext cx="7650026" cy="830997"/>
          </a:xfrm>
          <a:prstGeom prst="rect">
            <a:avLst/>
          </a:prstGeom>
          <a:noFill/>
        </p:spPr>
        <p:txBody>
          <a:bodyPr wrap="square" rtlCol="0">
            <a:spAutoFit/>
          </a:bodyPr>
          <a:lstStyle/>
          <a:p>
            <a:r>
              <a:rPr lang="en-US" sz="1200" b="1" dirty="0">
                <a:solidFill>
                  <a:srgbClr val="3F515F"/>
                </a:solidFill>
                <a:latin typeface="Arial" panose="020B0604020202020204" pitchFamily="34" charset="0"/>
                <a:cs typeface="Arial" panose="020B0604020202020204" pitchFamily="34" charset="0"/>
              </a:rPr>
              <a:t>MPI: Gemmae Fix, PhD, </a:t>
            </a:r>
            <a:r>
              <a:rPr lang="en-US" sz="1200" dirty="0">
                <a:solidFill>
                  <a:srgbClr val="3F515F"/>
                </a:solidFill>
                <a:latin typeface="Arial" panose="020B0604020202020204" pitchFamily="34" charset="0"/>
                <a:cs typeface="Arial" panose="020B0604020202020204" pitchFamily="34" charset="0"/>
                <a:hlinkClick r:id="rId5"/>
              </a:rPr>
              <a:t>Gemmae.Fix@va.gov</a:t>
            </a:r>
            <a:endParaRPr lang="en-US" sz="1200" b="1" dirty="0">
              <a:solidFill>
                <a:srgbClr val="3F515F"/>
              </a:solidFill>
              <a:latin typeface="Arial" panose="020B0604020202020204" pitchFamily="34" charset="0"/>
              <a:cs typeface="Arial" panose="020B0604020202020204" pitchFamily="34" charset="0"/>
            </a:endParaRPr>
          </a:p>
          <a:p>
            <a:r>
              <a:rPr lang="en-US" sz="1200" dirty="0">
                <a:solidFill>
                  <a:srgbClr val="3F515F"/>
                </a:solidFill>
                <a:latin typeface="Arial" panose="020B0604020202020204" pitchFamily="34" charset="0"/>
                <a:cs typeface="Arial" panose="020B0604020202020204" pitchFamily="34" charset="0"/>
              </a:rPr>
              <a:t>VA HSR Center for Health Optimization and Implementation Research (CHOIR), Bedford, MA</a:t>
            </a:r>
          </a:p>
          <a:p>
            <a:r>
              <a:rPr lang="en-US" sz="1200" b="1" dirty="0">
                <a:solidFill>
                  <a:srgbClr val="3F515F"/>
                </a:solidFill>
                <a:latin typeface="Arial" panose="020B0604020202020204" pitchFamily="34" charset="0"/>
                <a:cs typeface="Arial" panose="020B0604020202020204" pitchFamily="34" charset="0"/>
              </a:rPr>
              <a:t>MPI: Jessica Davila, PhD, </a:t>
            </a:r>
            <a:r>
              <a:rPr lang="en-US" sz="1200" dirty="0">
                <a:solidFill>
                  <a:srgbClr val="3F515F"/>
                </a:solidFill>
                <a:latin typeface="Arial" panose="020B0604020202020204" pitchFamily="34" charset="0"/>
                <a:cs typeface="Arial" panose="020B0604020202020204" pitchFamily="34" charset="0"/>
                <a:hlinkClick r:id="rId6"/>
              </a:rPr>
              <a:t>Jessica.Davila@va.gov</a:t>
            </a:r>
            <a:endParaRPr lang="en-US" sz="1200" b="1" dirty="0">
              <a:solidFill>
                <a:srgbClr val="3F515F"/>
              </a:solidFill>
              <a:latin typeface="Arial" panose="020B0604020202020204" pitchFamily="34" charset="0"/>
              <a:cs typeface="Arial" panose="020B0604020202020204" pitchFamily="34" charset="0"/>
            </a:endParaRPr>
          </a:p>
          <a:p>
            <a:r>
              <a:rPr lang="en-US" sz="1200" dirty="0">
                <a:solidFill>
                  <a:srgbClr val="3F515F"/>
                </a:solidFill>
                <a:latin typeface="Arial" panose="020B0604020202020204" pitchFamily="34" charset="0"/>
                <a:cs typeface="Arial" panose="020B0604020202020204" pitchFamily="34" charset="0"/>
              </a:rPr>
              <a:t>VA HSR Center for Innovations in Quality, Effectiveness and Safety (IQuEST), Houston, TX</a:t>
            </a:r>
          </a:p>
        </p:txBody>
      </p:sp>
      <p:sp>
        <p:nvSpPr>
          <p:cNvPr id="16" name="Freeform 31">
            <a:extLst>
              <a:ext uri="{FF2B5EF4-FFF2-40B4-BE49-F238E27FC236}">
                <a16:creationId xmlns:a16="http://schemas.microsoft.com/office/drawing/2014/main" id="{AC2CEBA2-FD87-6E03-66A7-36A317B4EE54}"/>
              </a:ext>
            </a:extLst>
          </p:cNvPr>
          <p:cNvSpPr/>
          <p:nvPr/>
        </p:nvSpPr>
        <p:spPr>
          <a:xfrm>
            <a:off x="285249" y="1873150"/>
            <a:ext cx="2153151" cy="2299481"/>
          </a:xfrm>
          <a:custGeom>
            <a:avLst/>
            <a:gdLst/>
            <a:ahLst/>
            <a:cxnLst/>
            <a:rect l="l" t="t" r="r" b="b"/>
            <a:pathLst>
              <a:path w="2153151" h="2299481">
                <a:moveTo>
                  <a:pt x="0" y="0"/>
                </a:moveTo>
                <a:lnTo>
                  <a:pt x="2153151" y="0"/>
                </a:lnTo>
                <a:lnTo>
                  <a:pt x="2153151" y="2299481"/>
                </a:lnTo>
                <a:lnTo>
                  <a:pt x="0" y="2299481"/>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dirty="0"/>
          </a:p>
        </p:txBody>
      </p:sp>
      <p:grpSp>
        <p:nvGrpSpPr>
          <p:cNvPr id="9" name="Group 24">
            <a:extLst>
              <a:ext uri="{FF2B5EF4-FFF2-40B4-BE49-F238E27FC236}">
                <a16:creationId xmlns:a16="http://schemas.microsoft.com/office/drawing/2014/main" id="{04F431D7-4A71-5711-E4C9-A467B81EFBC0}"/>
              </a:ext>
            </a:extLst>
          </p:cNvPr>
          <p:cNvGrpSpPr/>
          <p:nvPr/>
        </p:nvGrpSpPr>
        <p:grpSpPr>
          <a:xfrm>
            <a:off x="152400" y="4814072"/>
            <a:ext cx="3640483" cy="479170"/>
            <a:chOff x="0" y="0"/>
            <a:chExt cx="1511832" cy="332918"/>
          </a:xfrm>
        </p:grpSpPr>
        <p:sp>
          <p:nvSpPr>
            <p:cNvPr id="15" name="Freeform 25">
              <a:extLst>
                <a:ext uri="{FF2B5EF4-FFF2-40B4-BE49-F238E27FC236}">
                  <a16:creationId xmlns:a16="http://schemas.microsoft.com/office/drawing/2014/main" id="{EED1EF32-ED6F-A4A1-EEF8-BDD12A156504}"/>
                </a:ext>
              </a:extLst>
            </p:cNvPr>
            <p:cNvSpPr/>
            <p:nvPr/>
          </p:nvSpPr>
          <p:spPr>
            <a:xfrm>
              <a:off x="0" y="0"/>
              <a:ext cx="1511831" cy="332918"/>
            </a:xfrm>
            <a:custGeom>
              <a:avLst/>
              <a:gdLst/>
              <a:ahLst/>
              <a:cxnLst/>
              <a:rect l="l" t="t" r="r" b="b"/>
              <a:pathLst>
                <a:path w="1511831" h="332918">
                  <a:moveTo>
                    <a:pt x="25849" y="0"/>
                  </a:moveTo>
                  <a:lnTo>
                    <a:pt x="1485982" y="0"/>
                  </a:lnTo>
                  <a:cubicBezTo>
                    <a:pt x="1500258" y="0"/>
                    <a:pt x="1511831" y="11573"/>
                    <a:pt x="1511831" y="25849"/>
                  </a:cubicBezTo>
                  <a:lnTo>
                    <a:pt x="1511831" y="307069"/>
                  </a:lnTo>
                  <a:cubicBezTo>
                    <a:pt x="1511831" y="321345"/>
                    <a:pt x="1500258" y="332918"/>
                    <a:pt x="1485982" y="332918"/>
                  </a:cubicBezTo>
                  <a:lnTo>
                    <a:pt x="25849" y="332918"/>
                  </a:lnTo>
                  <a:cubicBezTo>
                    <a:pt x="11573" y="332918"/>
                    <a:pt x="0" y="321345"/>
                    <a:pt x="0" y="307069"/>
                  </a:cubicBezTo>
                  <a:lnTo>
                    <a:pt x="0" y="25849"/>
                  </a:lnTo>
                  <a:cubicBezTo>
                    <a:pt x="0" y="11573"/>
                    <a:pt x="11573" y="0"/>
                    <a:pt x="25849" y="0"/>
                  </a:cubicBezTo>
                  <a:close/>
                </a:path>
              </a:pathLst>
            </a:custGeom>
            <a:solidFill>
              <a:srgbClr val="2899B7"/>
            </a:solidFill>
          </p:spPr>
          <p:txBody>
            <a:bodyPr/>
            <a:lstStyle/>
            <a:p>
              <a:endParaRPr lang="en-US" dirty="0"/>
            </a:p>
          </p:txBody>
        </p:sp>
        <p:sp>
          <p:nvSpPr>
            <p:cNvPr id="17" name="TextBox 26">
              <a:extLst>
                <a:ext uri="{FF2B5EF4-FFF2-40B4-BE49-F238E27FC236}">
                  <a16:creationId xmlns:a16="http://schemas.microsoft.com/office/drawing/2014/main" id="{1DFC7067-40B2-C7E7-4F6F-B666E7F0221E}"/>
                </a:ext>
              </a:extLst>
            </p:cNvPr>
            <p:cNvSpPr txBox="1"/>
            <p:nvPr/>
          </p:nvSpPr>
          <p:spPr>
            <a:xfrm>
              <a:off x="0" y="-28575"/>
              <a:ext cx="1511832" cy="361493"/>
            </a:xfrm>
            <a:prstGeom prst="rect">
              <a:avLst/>
            </a:prstGeom>
          </p:spPr>
          <p:txBody>
            <a:bodyPr lIns="50800" tIns="50800" rIns="50800" bIns="50800" rtlCol="0" anchor="ctr"/>
            <a:lstStyle/>
            <a:p>
              <a:pPr algn="ctr">
                <a:lnSpc>
                  <a:spcPts val="2034"/>
                </a:lnSpc>
              </a:pPr>
              <a:endParaRPr dirty="0"/>
            </a:p>
          </p:txBody>
        </p:sp>
      </p:grpSp>
      <p:grpSp>
        <p:nvGrpSpPr>
          <p:cNvPr id="18" name="Group 24">
            <a:extLst>
              <a:ext uri="{FF2B5EF4-FFF2-40B4-BE49-F238E27FC236}">
                <a16:creationId xmlns:a16="http://schemas.microsoft.com/office/drawing/2014/main" id="{666E3460-9E16-79A5-D036-72C64EA9458F}"/>
              </a:ext>
            </a:extLst>
          </p:cNvPr>
          <p:cNvGrpSpPr/>
          <p:nvPr/>
        </p:nvGrpSpPr>
        <p:grpSpPr>
          <a:xfrm>
            <a:off x="3979516" y="4799858"/>
            <a:ext cx="3635876" cy="479170"/>
            <a:chOff x="0" y="0"/>
            <a:chExt cx="1511832" cy="332918"/>
          </a:xfrm>
        </p:grpSpPr>
        <p:sp>
          <p:nvSpPr>
            <p:cNvPr id="19" name="Freeform 25">
              <a:extLst>
                <a:ext uri="{FF2B5EF4-FFF2-40B4-BE49-F238E27FC236}">
                  <a16:creationId xmlns:a16="http://schemas.microsoft.com/office/drawing/2014/main" id="{3740135B-718D-AC91-777F-FEB362A7EB63}"/>
                </a:ext>
              </a:extLst>
            </p:cNvPr>
            <p:cNvSpPr/>
            <p:nvPr/>
          </p:nvSpPr>
          <p:spPr>
            <a:xfrm>
              <a:off x="0" y="0"/>
              <a:ext cx="1511831" cy="332918"/>
            </a:xfrm>
            <a:custGeom>
              <a:avLst/>
              <a:gdLst/>
              <a:ahLst/>
              <a:cxnLst/>
              <a:rect l="l" t="t" r="r" b="b"/>
              <a:pathLst>
                <a:path w="1511831" h="332918">
                  <a:moveTo>
                    <a:pt x="25849" y="0"/>
                  </a:moveTo>
                  <a:lnTo>
                    <a:pt x="1485982" y="0"/>
                  </a:lnTo>
                  <a:cubicBezTo>
                    <a:pt x="1500258" y="0"/>
                    <a:pt x="1511831" y="11573"/>
                    <a:pt x="1511831" y="25849"/>
                  </a:cubicBezTo>
                  <a:lnTo>
                    <a:pt x="1511831" y="307069"/>
                  </a:lnTo>
                  <a:cubicBezTo>
                    <a:pt x="1511831" y="321345"/>
                    <a:pt x="1500258" y="332918"/>
                    <a:pt x="1485982" y="332918"/>
                  </a:cubicBezTo>
                  <a:lnTo>
                    <a:pt x="25849" y="332918"/>
                  </a:lnTo>
                  <a:cubicBezTo>
                    <a:pt x="11573" y="332918"/>
                    <a:pt x="0" y="321345"/>
                    <a:pt x="0" y="307069"/>
                  </a:cubicBezTo>
                  <a:lnTo>
                    <a:pt x="0" y="25849"/>
                  </a:lnTo>
                  <a:cubicBezTo>
                    <a:pt x="0" y="11573"/>
                    <a:pt x="11573" y="0"/>
                    <a:pt x="25849" y="0"/>
                  </a:cubicBezTo>
                  <a:close/>
                </a:path>
              </a:pathLst>
            </a:custGeom>
            <a:solidFill>
              <a:srgbClr val="2899B7"/>
            </a:solidFill>
          </p:spPr>
          <p:txBody>
            <a:bodyPr/>
            <a:lstStyle/>
            <a:p>
              <a:endParaRPr lang="en-US" dirty="0"/>
            </a:p>
          </p:txBody>
        </p:sp>
        <p:sp>
          <p:nvSpPr>
            <p:cNvPr id="20" name="TextBox 26">
              <a:extLst>
                <a:ext uri="{FF2B5EF4-FFF2-40B4-BE49-F238E27FC236}">
                  <a16:creationId xmlns:a16="http://schemas.microsoft.com/office/drawing/2014/main" id="{37C12FB5-147F-A234-2799-9EA9BD58938E}"/>
                </a:ext>
              </a:extLst>
            </p:cNvPr>
            <p:cNvSpPr txBox="1"/>
            <p:nvPr/>
          </p:nvSpPr>
          <p:spPr>
            <a:xfrm>
              <a:off x="0" y="-28575"/>
              <a:ext cx="1511832" cy="361493"/>
            </a:xfrm>
            <a:prstGeom prst="rect">
              <a:avLst/>
            </a:prstGeom>
          </p:spPr>
          <p:txBody>
            <a:bodyPr lIns="50800" tIns="50800" rIns="50800" bIns="50800" rtlCol="0" anchor="ctr"/>
            <a:lstStyle/>
            <a:p>
              <a:pPr algn="ctr">
                <a:lnSpc>
                  <a:spcPts val="2034"/>
                </a:lnSpc>
              </a:pPr>
              <a:endParaRPr dirty="0"/>
            </a:p>
          </p:txBody>
        </p:sp>
      </p:grpSp>
      <p:sp>
        <p:nvSpPr>
          <p:cNvPr id="31" name="TextBox 27">
            <a:extLst>
              <a:ext uri="{FF2B5EF4-FFF2-40B4-BE49-F238E27FC236}">
                <a16:creationId xmlns:a16="http://schemas.microsoft.com/office/drawing/2014/main" id="{9FB145A2-B39B-779C-78D0-33D89FDE670C}"/>
              </a:ext>
            </a:extLst>
          </p:cNvPr>
          <p:cNvSpPr txBox="1"/>
          <p:nvPr/>
        </p:nvSpPr>
        <p:spPr>
          <a:xfrm>
            <a:off x="724658" y="4973118"/>
            <a:ext cx="2775604" cy="218008"/>
          </a:xfrm>
          <a:prstGeom prst="rect">
            <a:avLst/>
          </a:prstGeom>
        </p:spPr>
        <p:txBody>
          <a:bodyPr lIns="0" tIns="0" rIns="0" bIns="0" rtlCol="0" anchor="t">
            <a:spAutoFit/>
          </a:bodyPr>
          <a:lstStyle/>
          <a:p>
            <a:pPr algn="ctr">
              <a:lnSpc>
                <a:spcPts val="1679"/>
              </a:lnSpc>
            </a:pPr>
            <a:r>
              <a:rPr lang="en-US" b="1" dirty="0">
                <a:solidFill>
                  <a:srgbClr val="FFFFFF"/>
                </a:solidFill>
                <a:latin typeface="Arial" panose="020B0604020202020204" pitchFamily="34" charset="0"/>
                <a:ea typeface="Poppins Bold"/>
                <a:cs typeface="Arial" panose="020B0604020202020204" pitchFamily="34" charset="0"/>
                <a:sym typeface="Poppins Bold"/>
              </a:rPr>
              <a:t>Key Findings</a:t>
            </a:r>
          </a:p>
        </p:txBody>
      </p:sp>
      <p:sp>
        <p:nvSpPr>
          <p:cNvPr id="32" name="TextBox 27">
            <a:extLst>
              <a:ext uri="{FF2B5EF4-FFF2-40B4-BE49-F238E27FC236}">
                <a16:creationId xmlns:a16="http://schemas.microsoft.com/office/drawing/2014/main" id="{A8490AF7-8545-0FFA-5F79-DBAF2FC00A1B}"/>
              </a:ext>
            </a:extLst>
          </p:cNvPr>
          <p:cNvSpPr txBox="1"/>
          <p:nvPr/>
        </p:nvSpPr>
        <p:spPr>
          <a:xfrm>
            <a:off x="4297657" y="4949029"/>
            <a:ext cx="2775604" cy="218008"/>
          </a:xfrm>
          <a:prstGeom prst="rect">
            <a:avLst/>
          </a:prstGeom>
        </p:spPr>
        <p:txBody>
          <a:bodyPr lIns="0" tIns="0" rIns="0" bIns="0" rtlCol="0" anchor="t">
            <a:spAutoFit/>
          </a:bodyPr>
          <a:lstStyle/>
          <a:p>
            <a:pPr algn="ctr">
              <a:lnSpc>
                <a:spcPts val="1679"/>
              </a:lnSpc>
            </a:pPr>
            <a:r>
              <a:rPr lang="en-US" b="1" dirty="0">
                <a:solidFill>
                  <a:srgbClr val="FFFFFF"/>
                </a:solidFill>
                <a:latin typeface="Arial" panose="020B0604020202020204" pitchFamily="34" charset="0"/>
                <a:ea typeface="Poppins Bold"/>
                <a:cs typeface="Arial" panose="020B0604020202020204" pitchFamily="34" charset="0"/>
                <a:sym typeface="Poppins Bold"/>
              </a:rPr>
              <a:t>Dissemination</a:t>
            </a:r>
          </a:p>
        </p:txBody>
      </p:sp>
    </p:spTree>
    <p:extLst>
      <p:ext uri="{BB962C8B-B14F-4D97-AF65-F5344CB8AC3E}">
        <p14:creationId xmlns:p14="http://schemas.microsoft.com/office/powerpoint/2010/main" val="13756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95f1b23-abaf-45ee-821d-b7ab251ab3bf}" enabled="0" method="" siteId="{e95f1b23-abaf-45ee-821d-b7ab251ab3bf}" removed="1"/>
</clbl:labelList>
</file>

<file path=docProps/app.xml><?xml version="1.0" encoding="utf-8"?>
<Properties xmlns="http://schemas.openxmlformats.org/officeDocument/2006/extended-properties" xmlns:vt="http://schemas.openxmlformats.org/officeDocument/2006/docPropsVTypes">
  <TotalTime>718</TotalTime>
  <Words>542</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IT Patient Safety</dc:title>
  <dc:creator>Fix, Gemmae M.</dc:creator>
  <cp:lastModifiedBy>Liu, Karin C.</cp:lastModifiedBy>
  <cp:revision>7</cp:revision>
  <dcterms:created xsi:type="dcterms:W3CDTF">2006-08-16T00:00:00Z</dcterms:created>
  <dcterms:modified xsi:type="dcterms:W3CDTF">2025-03-19T20:08:46Z</dcterms:modified>
  <dc:identifier>DAGJ1Ge3s4Y</dc:identifier>
</cp:coreProperties>
</file>