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4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D6B829F-5292-7A67-B947-86DC13DF9D2F}" name="De Vries, Gerardo" initials="DVG" userId="S::Gerardo.DeVries@va.gov::2e640c54-a51d-436b-a5f6-40c2ba2941a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515F"/>
    <a:srgbClr val="27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690F29-5EB5-49F4-B048-068B11B004BE}" v="2" dt="2025-03-26T18:17:42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65" d="100"/>
          <a:sy n="65" d="100"/>
        </p:scale>
        <p:origin x="1880" y="-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908D6-1D15-4E7D-94E3-DD8BA62457B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301F-C867-4957-8399-AB25619FA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6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michael.matheny@va.gov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2698956" y="1746280"/>
            <a:ext cx="5073444" cy="2520920"/>
            <a:chOff x="0" y="0"/>
            <a:chExt cx="2018579" cy="86749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018579" cy="867492"/>
            </a:xfrm>
            <a:custGeom>
              <a:avLst/>
              <a:gdLst/>
              <a:ahLst/>
              <a:cxnLst/>
              <a:rect l="l" t="t" r="r" b="b"/>
              <a:pathLst>
                <a:path w="2018579" h="867492">
                  <a:moveTo>
                    <a:pt x="43832" y="0"/>
                  </a:moveTo>
                  <a:lnTo>
                    <a:pt x="1974747" y="0"/>
                  </a:lnTo>
                  <a:cubicBezTo>
                    <a:pt x="1998955" y="0"/>
                    <a:pt x="2018579" y="19624"/>
                    <a:pt x="2018579" y="43832"/>
                  </a:cubicBezTo>
                  <a:lnTo>
                    <a:pt x="2018579" y="823659"/>
                  </a:lnTo>
                  <a:cubicBezTo>
                    <a:pt x="2018579" y="835284"/>
                    <a:pt x="2013961" y="846433"/>
                    <a:pt x="2005741" y="854653"/>
                  </a:cubicBezTo>
                  <a:cubicBezTo>
                    <a:pt x="1997521" y="862873"/>
                    <a:pt x="1986372" y="867492"/>
                    <a:pt x="1974747" y="867492"/>
                  </a:cubicBezTo>
                  <a:lnTo>
                    <a:pt x="43832" y="867492"/>
                  </a:lnTo>
                  <a:cubicBezTo>
                    <a:pt x="32207" y="867492"/>
                    <a:pt x="21058" y="862873"/>
                    <a:pt x="12838" y="854653"/>
                  </a:cubicBezTo>
                  <a:cubicBezTo>
                    <a:pt x="4618" y="846433"/>
                    <a:pt x="0" y="835284"/>
                    <a:pt x="0" y="823659"/>
                  </a:cubicBezTo>
                  <a:lnTo>
                    <a:pt x="0" y="43832"/>
                  </a:lnTo>
                  <a:cubicBezTo>
                    <a:pt x="0" y="19624"/>
                    <a:pt x="19624" y="0"/>
                    <a:pt x="43832" y="0"/>
                  </a:cubicBezTo>
                  <a:close/>
                </a:path>
              </a:pathLst>
            </a:custGeom>
            <a:solidFill>
              <a:srgbClr val="3F515F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2018579" cy="91511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2" name="Freeform 2"/>
          <p:cNvSpPr/>
          <p:nvPr/>
        </p:nvSpPr>
        <p:spPr>
          <a:xfrm>
            <a:off x="0" y="2347851"/>
            <a:ext cx="7772400" cy="7710549"/>
          </a:xfrm>
          <a:custGeom>
            <a:avLst/>
            <a:gdLst/>
            <a:ahLst/>
            <a:cxnLst/>
            <a:rect l="l" t="t" r="r" b="b"/>
            <a:pathLst>
              <a:path w="7772400" h="7772400">
                <a:moveTo>
                  <a:pt x="0" y="0"/>
                </a:moveTo>
                <a:lnTo>
                  <a:pt x="7772400" y="0"/>
                </a:lnTo>
                <a:lnTo>
                  <a:pt x="7772400" y="7772400"/>
                </a:lnTo>
                <a:lnTo>
                  <a:pt x="0" y="77724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8" name="TextBox 8"/>
          <p:cNvSpPr txBox="1"/>
          <p:nvPr/>
        </p:nvSpPr>
        <p:spPr>
          <a:xfrm>
            <a:off x="-1" y="799813"/>
            <a:ext cx="7808374" cy="1103282"/>
          </a:xfrm>
          <a:prstGeom prst="rect">
            <a:avLst/>
          </a:prstGeom>
        </p:spPr>
        <p:txBody>
          <a:bodyPr lIns="47790" tIns="47790" rIns="47790" bIns="47790" rtlCol="0" anchor="ctr"/>
          <a:lstStyle/>
          <a:p>
            <a:pPr algn="ctr">
              <a:lnSpc>
                <a:spcPts val="1505"/>
              </a:lnSpc>
            </a:pPr>
            <a:endParaRPr dirty="0"/>
          </a:p>
        </p:txBody>
      </p:sp>
      <p:grpSp>
        <p:nvGrpSpPr>
          <p:cNvPr id="37" name="Group 37"/>
          <p:cNvGrpSpPr/>
          <p:nvPr/>
        </p:nvGrpSpPr>
        <p:grpSpPr>
          <a:xfrm>
            <a:off x="-17987" y="4280069"/>
            <a:ext cx="7808374" cy="444756"/>
            <a:chOff x="0" y="0"/>
            <a:chExt cx="3081270" cy="200910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3081270" cy="200910"/>
            </a:xfrm>
            <a:custGeom>
              <a:avLst/>
              <a:gdLst/>
              <a:ahLst/>
              <a:cxnLst/>
              <a:rect l="l" t="t" r="r" b="b"/>
              <a:pathLst>
                <a:path w="3081270" h="200910">
                  <a:moveTo>
                    <a:pt x="0" y="0"/>
                  </a:moveTo>
                  <a:lnTo>
                    <a:pt x="3081270" y="0"/>
                  </a:lnTo>
                  <a:lnTo>
                    <a:pt x="3081270" y="200910"/>
                  </a:lnTo>
                  <a:lnTo>
                    <a:pt x="0" y="200910"/>
                  </a:lnTo>
                  <a:close/>
                </a:path>
              </a:pathLst>
            </a:custGeom>
            <a:solidFill>
              <a:srgbClr val="E2A621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47625"/>
              <a:ext cx="3081270" cy="24853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44" name="Freeform 44"/>
          <p:cNvSpPr/>
          <p:nvPr/>
        </p:nvSpPr>
        <p:spPr>
          <a:xfrm>
            <a:off x="0" y="181592"/>
            <a:ext cx="5825995" cy="543986"/>
          </a:xfrm>
          <a:custGeom>
            <a:avLst/>
            <a:gdLst/>
            <a:ahLst/>
            <a:cxnLst/>
            <a:rect l="l" t="t" r="r" b="b"/>
            <a:pathLst>
              <a:path w="5825995" h="543986">
                <a:moveTo>
                  <a:pt x="0" y="0"/>
                </a:moveTo>
                <a:lnTo>
                  <a:pt x="5825995" y="0"/>
                </a:lnTo>
                <a:lnTo>
                  <a:pt x="5825995" y="543986"/>
                </a:lnTo>
                <a:lnTo>
                  <a:pt x="0" y="54398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74C9AF0-C54D-43F2-14FA-EB073C781E41}"/>
              </a:ext>
            </a:extLst>
          </p:cNvPr>
          <p:cNvSpPr/>
          <p:nvPr/>
        </p:nvSpPr>
        <p:spPr>
          <a:xfrm>
            <a:off x="0" y="761999"/>
            <a:ext cx="7772400" cy="980849"/>
          </a:xfrm>
          <a:prstGeom prst="rect">
            <a:avLst/>
          </a:prstGeom>
          <a:solidFill>
            <a:srgbClr val="2799B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Encounter Data Evaluation &amp; Harmonization 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the Legacy to EHR Transition</a:t>
            </a:r>
          </a:p>
          <a:p>
            <a:pPr algn="ctr"/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PROVEN Rapid Pilot Project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639378-BC06-7448-5F2C-5055070AD27A}"/>
              </a:ext>
            </a:extLst>
          </p:cNvPr>
          <p:cNvSpPr txBox="1"/>
          <p:nvPr/>
        </p:nvSpPr>
        <p:spPr>
          <a:xfrm>
            <a:off x="-17987" y="9619412"/>
            <a:ext cx="7080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MPI: Michael Matheny, MD, MS, MPH, FACMI, 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Michael.Matheny@va.gov</a:t>
            </a:r>
            <a:endParaRPr lang="en-US" sz="1200" b="1" dirty="0">
              <a:solidFill>
                <a:srgbClr val="3F51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Tennessee Valley Healthcare System, Nashville, TN</a:t>
            </a:r>
          </a:p>
        </p:txBody>
      </p:sp>
      <p:sp>
        <p:nvSpPr>
          <p:cNvPr id="48" name="TextBox 14">
            <a:extLst>
              <a:ext uri="{FF2B5EF4-FFF2-40B4-BE49-F238E27FC236}">
                <a16:creationId xmlns:a16="http://schemas.microsoft.com/office/drawing/2014/main" id="{01657A72-007A-F9A5-714B-1C23B73262C2}"/>
              </a:ext>
            </a:extLst>
          </p:cNvPr>
          <p:cNvSpPr txBox="1"/>
          <p:nvPr/>
        </p:nvSpPr>
        <p:spPr>
          <a:xfrm>
            <a:off x="2787154" y="1916466"/>
            <a:ext cx="4950610" cy="22006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i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Clinical encounters, or documentation of contacts with the healthcare system and what occurs during that encounter, are foundational to healthcare delivery. </a:t>
            </a:r>
          </a:p>
          <a:p>
            <a:pPr>
              <a:spcBef>
                <a:spcPct val="0"/>
              </a:spcBef>
            </a:pPr>
            <a:endParaRPr lang="en-US" sz="1300" b="1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spcBef>
                <a:spcPct val="0"/>
              </a:spcBef>
            </a:pPr>
            <a:r>
              <a:rPr lang="en-US" sz="13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Objective: </a:t>
            </a:r>
            <a:r>
              <a:rPr lang="en-US" sz="13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Evaluate differences in data encoding between legacy VistA/CPRS and the new Federal Electronic Health Record (EHR) system to identify recommendations and limitations in use of data.</a:t>
            </a:r>
          </a:p>
          <a:p>
            <a:pPr>
              <a:spcBef>
                <a:spcPct val="0"/>
              </a:spcBef>
            </a:pPr>
            <a:endParaRPr lang="en-US" sz="1300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spcBef>
                <a:spcPct val="0"/>
              </a:spcBef>
            </a:pPr>
            <a:r>
              <a:rPr lang="en-US" sz="13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Methods: </a:t>
            </a:r>
            <a:r>
              <a:rPr lang="en-US" sz="13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Reviewed similar patient encounters in both front-end UI and back-end data warehouses of EHR for data availability in outpatient, inpatient, and emergent care.</a:t>
            </a:r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328AF4A6-6957-BEF8-BDAA-A8AB5CEFDB4F}"/>
              </a:ext>
            </a:extLst>
          </p:cNvPr>
          <p:cNvSpPr/>
          <p:nvPr/>
        </p:nvSpPr>
        <p:spPr>
          <a:xfrm flipH="1">
            <a:off x="61416" y="1802604"/>
            <a:ext cx="2605583" cy="2456677"/>
          </a:xfrm>
          <a:custGeom>
            <a:avLst/>
            <a:gdLst/>
            <a:ahLst/>
            <a:cxnLst/>
            <a:rect l="l" t="t" r="r" b="b"/>
            <a:pathLst>
              <a:path w="2594239" h="2561221">
                <a:moveTo>
                  <a:pt x="2594239" y="0"/>
                </a:moveTo>
                <a:lnTo>
                  <a:pt x="0" y="0"/>
                </a:lnTo>
                <a:lnTo>
                  <a:pt x="0" y="2561222"/>
                </a:lnTo>
                <a:lnTo>
                  <a:pt x="2594239" y="2561222"/>
                </a:lnTo>
                <a:lnTo>
                  <a:pt x="2594239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grpSp>
        <p:nvGrpSpPr>
          <p:cNvPr id="6" name="Group 28">
            <a:extLst>
              <a:ext uri="{FF2B5EF4-FFF2-40B4-BE49-F238E27FC236}">
                <a16:creationId xmlns:a16="http://schemas.microsoft.com/office/drawing/2014/main" id="{05F066A7-7F41-02EF-0101-99140775A2CF}"/>
              </a:ext>
            </a:extLst>
          </p:cNvPr>
          <p:cNvGrpSpPr/>
          <p:nvPr/>
        </p:nvGrpSpPr>
        <p:grpSpPr>
          <a:xfrm>
            <a:off x="357780" y="8912416"/>
            <a:ext cx="6997981" cy="550184"/>
            <a:chOff x="0" y="0"/>
            <a:chExt cx="1452567" cy="2262411"/>
          </a:xfrm>
        </p:grpSpPr>
        <p:sp>
          <p:nvSpPr>
            <p:cNvPr id="9" name="Freeform 29">
              <a:extLst>
                <a:ext uri="{FF2B5EF4-FFF2-40B4-BE49-F238E27FC236}">
                  <a16:creationId xmlns:a16="http://schemas.microsoft.com/office/drawing/2014/main" id="{974926B6-FFD5-EB8D-B322-FE65CBFF5CC7}"/>
                </a:ext>
              </a:extLst>
            </p:cNvPr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TextBox 30">
              <a:extLst>
                <a:ext uri="{FF2B5EF4-FFF2-40B4-BE49-F238E27FC236}">
                  <a16:creationId xmlns:a16="http://schemas.microsoft.com/office/drawing/2014/main" id="{66C031FA-298D-693B-CA44-FB016B025F8F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17" name="Group 28">
            <a:extLst>
              <a:ext uri="{FF2B5EF4-FFF2-40B4-BE49-F238E27FC236}">
                <a16:creationId xmlns:a16="http://schemas.microsoft.com/office/drawing/2014/main" id="{134CD38A-8AEF-55BE-F2F4-C56D87718A76}"/>
              </a:ext>
            </a:extLst>
          </p:cNvPr>
          <p:cNvGrpSpPr/>
          <p:nvPr/>
        </p:nvGrpSpPr>
        <p:grpSpPr>
          <a:xfrm>
            <a:off x="416628" y="5257797"/>
            <a:ext cx="6939138" cy="3077152"/>
            <a:chOff x="0" y="0"/>
            <a:chExt cx="1452567" cy="2262411"/>
          </a:xfrm>
        </p:grpSpPr>
        <p:sp>
          <p:nvSpPr>
            <p:cNvPr id="18" name="Freeform 29">
              <a:extLst>
                <a:ext uri="{FF2B5EF4-FFF2-40B4-BE49-F238E27FC236}">
                  <a16:creationId xmlns:a16="http://schemas.microsoft.com/office/drawing/2014/main" id="{2BF4CD27-5363-3CA7-9E6B-824417D39C1C}"/>
                </a:ext>
              </a:extLst>
            </p:cNvPr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TextBox 30">
              <a:extLst>
                <a:ext uri="{FF2B5EF4-FFF2-40B4-BE49-F238E27FC236}">
                  <a16:creationId xmlns:a16="http://schemas.microsoft.com/office/drawing/2014/main" id="{C4DECFFD-FC20-19C5-487D-7CE87929B77E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20" name="Group 24">
            <a:extLst>
              <a:ext uri="{FF2B5EF4-FFF2-40B4-BE49-F238E27FC236}">
                <a16:creationId xmlns:a16="http://schemas.microsoft.com/office/drawing/2014/main" id="{A0E60662-777F-00B4-C7B2-97FE4D61526A}"/>
              </a:ext>
            </a:extLst>
          </p:cNvPr>
          <p:cNvGrpSpPr/>
          <p:nvPr/>
        </p:nvGrpSpPr>
        <p:grpSpPr>
          <a:xfrm>
            <a:off x="432038" y="4773043"/>
            <a:ext cx="6923733" cy="479170"/>
            <a:chOff x="0" y="0"/>
            <a:chExt cx="1511832" cy="332918"/>
          </a:xfrm>
        </p:grpSpPr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4109317-9EAC-B326-364D-4C243ACD3D1F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TextBox 26">
              <a:extLst>
                <a:ext uri="{FF2B5EF4-FFF2-40B4-BE49-F238E27FC236}">
                  <a16:creationId xmlns:a16="http://schemas.microsoft.com/office/drawing/2014/main" id="{D24B0471-72BC-02A1-35D0-BF117A7AA293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33" name="TextBox 27">
            <a:extLst>
              <a:ext uri="{FF2B5EF4-FFF2-40B4-BE49-F238E27FC236}">
                <a16:creationId xmlns:a16="http://schemas.microsoft.com/office/drawing/2014/main" id="{8C5A33E7-29D1-9E3A-5BD0-43A1A14A017E}"/>
              </a:ext>
            </a:extLst>
          </p:cNvPr>
          <p:cNvSpPr txBox="1"/>
          <p:nvPr/>
        </p:nvSpPr>
        <p:spPr>
          <a:xfrm>
            <a:off x="2460074" y="4958414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Key Findings</a:t>
            </a:r>
          </a:p>
        </p:txBody>
      </p:sp>
      <p:grpSp>
        <p:nvGrpSpPr>
          <p:cNvPr id="34" name="Group 24">
            <a:extLst>
              <a:ext uri="{FF2B5EF4-FFF2-40B4-BE49-F238E27FC236}">
                <a16:creationId xmlns:a16="http://schemas.microsoft.com/office/drawing/2014/main" id="{9AC39147-4824-83EE-224A-67632C162C85}"/>
              </a:ext>
            </a:extLst>
          </p:cNvPr>
          <p:cNvGrpSpPr/>
          <p:nvPr/>
        </p:nvGrpSpPr>
        <p:grpSpPr>
          <a:xfrm>
            <a:off x="373191" y="8420713"/>
            <a:ext cx="6982575" cy="479170"/>
            <a:chOff x="0" y="0"/>
            <a:chExt cx="1511832" cy="332918"/>
          </a:xfrm>
        </p:grpSpPr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C56DABAC-6460-2420-7400-A0019170658F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TextBox 26">
              <a:extLst>
                <a:ext uri="{FF2B5EF4-FFF2-40B4-BE49-F238E27FC236}">
                  <a16:creationId xmlns:a16="http://schemas.microsoft.com/office/drawing/2014/main" id="{1A83597E-BB7E-06F4-A143-DE21E13C0891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42" name="TextBox 35">
            <a:extLst>
              <a:ext uri="{FF2B5EF4-FFF2-40B4-BE49-F238E27FC236}">
                <a16:creationId xmlns:a16="http://schemas.microsoft.com/office/drawing/2014/main" id="{145D72C2-A80B-EDC4-5FC9-B4629B1B5CC9}"/>
              </a:ext>
            </a:extLst>
          </p:cNvPr>
          <p:cNvSpPr txBox="1"/>
          <p:nvPr/>
        </p:nvSpPr>
        <p:spPr>
          <a:xfrm>
            <a:off x="357780" y="5316253"/>
            <a:ext cx="6974766" cy="29546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48284" lvl="1" indent="-124142" algn="l">
              <a:spcAft>
                <a:spcPts val="300"/>
              </a:spcAft>
              <a:buFont typeface="Arial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All clinical staff are recorded in Federal EHR, but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VistA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 CPRS only records key staff (e.g.. Attending, primary provider, secondary provider for the encounter. Additional staff may be recorded in ancillary tables/notes.</a:t>
            </a:r>
          </a:p>
          <a:p>
            <a:pPr marL="248284" lvl="1" indent="-124142" algn="l">
              <a:spcAft>
                <a:spcPts val="300"/>
              </a:spcAft>
              <a:buFont typeface="Arial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Emergent care visits that result in inpatient admission are a single encounter in Federal EHR, but are two separate encounters in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VistA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.</a:t>
            </a:r>
          </a:p>
          <a:p>
            <a:pPr marL="248284" lvl="1" indent="-124142" algn="l">
              <a:spcAft>
                <a:spcPts val="300"/>
              </a:spcAft>
              <a:buFont typeface="Arial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Both systems front-end UIs default to a departure of 11:59:59 PM local time for outpatient visits.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VistA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 stores actual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CheckOut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 times in CDW. Federal EHR CDWWork2 database stores default 11:59:59 local time in UTC resulting in depart times the following day for outpatient visits.</a:t>
            </a:r>
          </a:p>
          <a:p>
            <a:pPr marL="248284" lvl="1" indent="-124142" algn="l">
              <a:spcAft>
                <a:spcPts val="300"/>
              </a:spcAft>
              <a:buFont typeface="Arial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Location granularity available in UI differs between the legacy and Federal EHR systems.</a:t>
            </a:r>
          </a:p>
          <a:p>
            <a:pPr marL="248284" lvl="1" indent="-124142" algn="l">
              <a:spcAft>
                <a:spcPts val="300"/>
              </a:spcAft>
              <a:buFont typeface="Arial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In both systems consults and referrals have a separate Order within the Order table.  In the Federal EHR, inpatient consult details are part of the inpatient encounter with no separate encounter recorded. In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VistA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, inpatient consults appear in the Consults table and may have also have a separate outpatient encounter.</a:t>
            </a:r>
          </a:p>
        </p:txBody>
      </p:sp>
      <p:sp>
        <p:nvSpPr>
          <p:cNvPr id="43" name="TextBox 36">
            <a:extLst>
              <a:ext uri="{FF2B5EF4-FFF2-40B4-BE49-F238E27FC236}">
                <a16:creationId xmlns:a16="http://schemas.microsoft.com/office/drawing/2014/main" id="{197E67E3-E770-4517-26D3-4A096931491D}"/>
              </a:ext>
            </a:extLst>
          </p:cNvPr>
          <p:cNvSpPr txBox="1"/>
          <p:nvPr/>
        </p:nvSpPr>
        <p:spPr>
          <a:xfrm>
            <a:off x="350124" y="8956271"/>
            <a:ext cx="6941715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48284" lvl="1" indent="-124142" algn="l">
              <a:buFont typeface="Arial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Presented findings at VA Electronic Health Record Modernization Research Summit on 9/29/2023 as part of VINCI Oracle Cerner Update</a:t>
            </a:r>
          </a:p>
          <a:p>
            <a:pPr marL="248284" lvl="1" indent="-124142" algn="l">
              <a:buFont typeface="Arial"/>
              <a:buChar char="•"/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</p:txBody>
      </p:sp>
      <p:sp>
        <p:nvSpPr>
          <p:cNvPr id="7" name="TextBox 27">
            <a:extLst>
              <a:ext uri="{FF2B5EF4-FFF2-40B4-BE49-F238E27FC236}">
                <a16:creationId xmlns:a16="http://schemas.microsoft.com/office/drawing/2014/main" id="{5F41DD24-9BAD-B7B1-3B6A-9F0BBC518DCB}"/>
              </a:ext>
            </a:extLst>
          </p:cNvPr>
          <p:cNvSpPr txBox="1"/>
          <p:nvPr/>
        </p:nvSpPr>
        <p:spPr>
          <a:xfrm>
            <a:off x="2433180" y="8562512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Dissemination</a:t>
            </a:r>
          </a:p>
        </p:txBody>
      </p:sp>
    </p:spTree>
    <p:extLst>
      <p:ext uri="{BB962C8B-B14F-4D97-AF65-F5344CB8AC3E}">
        <p14:creationId xmlns:p14="http://schemas.microsoft.com/office/powerpoint/2010/main" val="3606438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95f1b23-abaf-45ee-821d-b7ab251ab3bf}" enabled="0" method="" siteId="{e95f1b23-abaf-45ee-821d-b7ab251ab3b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336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IT Patient Safety</dc:title>
  <dc:creator>De Vries, Gerardo</dc:creator>
  <cp:lastModifiedBy>De Vries, Gerardo</cp:lastModifiedBy>
  <cp:revision>3</cp:revision>
  <dcterms:created xsi:type="dcterms:W3CDTF">2006-08-16T00:00:00Z</dcterms:created>
  <dcterms:modified xsi:type="dcterms:W3CDTF">2025-03-26T19:47:52Z</dcterms:modified>
  <dc:identifier>DAGJ1Ge3s4Y</dc:identifier>
</cp:coreProperties>
</file>