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4.xml" ContentType="application/vnd.ms-office.chart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17" r:id="rId3"/>
    <p:sldMasterId id="2147483800" r:id="rId4"/>
    <p:sldMasterId id="2147483830" r:id="rId5"/>
    <p:sldMasterId id="2147483837" r:id="rId6"/>
    <p:sldMasterId id="2147483859" r:id="rId7"/>
    <p:sldMasterId id="2147483874" r:id="rId8"/>
  </p:sldMasterIdLst>
  <p:notesMasterIdLst>
    <p:notesMasterId r:id="rId24"/>
  </p:notesMasterIdLst>
  <p:sldIdLst>
    <p:sldId id="256" r:id="rId9"/>
    <p:sldId id="549" r:id="rId10"/>
    <p:sldId id="2134806107" r:id="rId11"/>
    <p:sldId id="2134806106" r:id="rId12"/>
    <p:sldId id="2134806096" r:id="rId13"/>
    <p:sldId id="2134806094" r:id="rId14"/>
    <p:sldId id="2134806102" r:id="rId15"/>
    <p:sldId id="2134806095" r:id="rId16"/>
    <p:sldId id="2134806098" r:id="rId17"/>
    <p:sldId id="2134806085" r:id="rId18"/>
    <p:sldId id="2134806099" r:id="rId19"/>
    <p:sldId id="2134806087" r:id="rId20"/>
    <p:sldId id="2134806103" r:id="rId21"/>
    <p:sldId id="2134806104" r:id="rId22"/>
    <p:sldId id="2134806105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eson, Lauren M (Portland)" initials="DLM(" lastIdx="8" clrIdx="0">
    <p:extLst>
      <p:ext uri="{19B8F6BF-5375-455C-9EA6-DF929625EA0E}">
        <p15:presenceInfo xmlns:p15="http://schemas.microsoft.com/office/powerpoint/2012/main" userId="S::Lauren.Denneson@va.gov::c36d2285-7d6f-45e2-94f6-11f8233d6a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D7D31"/>
    <a:srgbClr val="255E91"/>
    <a:srgbClr val="9E480E"/>
    <a:srgbClr val="264478"/>
    <a:srgbClr val="5B9BD5"/>
    <a:srgbClr val="AFABAB"/>
    <a:srgbClr val="43682B"/>
    <a:srgbClr val="636363"/>
    <a:srgbClr val="99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34" autoAdjust="0"/>
  </p:normalViewPr>
  <p:slideViewPr>
    <p:cSldViewPr snapToGrid="0">
      <p:cViewPr varScale="1">
        <p:scale>
          <a:sx n="98" d="100"/>
          <a:sy n="98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593873167560089"/>
          <c:y val="9.8505630133590941E-2"/>
          <c:w val="0.60426494340922321"/>
          <c:h val="0.818796086959757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B-4D50-B6B0-552A070C9D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B-4D50-B6B0-552A070C9D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B-4D50-B6B0-552A070C9D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B-4D50-B6B0-552A070C9D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B-4D50-B6B0-552A070C9D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B-4D50-B6B0-552A070C9D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B-4D50-B6B0-552A070C9D7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B-4D50-B6B0-552A070C9D7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7B-4D50-B6B0-552A070C9D7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17B-4D50-B6B0-552A070C9D7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17B-4D50-B6B0-552A070C9D7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17B-4D50-B6B0-552A070C9D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60321843571171E-2"/>
                      <c:h val="7.3428886339345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7B-4D50-B6B0-552A070C9D7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617B-4D50-B6B0-552A070C9D7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17B-4D50-B6B0-552A070C9D7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617B-4D50-B6B0-552A070C9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tables'!$D$2:$D$13</c:f>
              <c:strCache>
                <c:ptCount val="12"/>
                <c:pt idx="0">
                  <c:v>HSRD/QUERI</c:v>
                </c:pt>
                <c:pt idx="1">
                  <c:v>CSRD</c:v>
                </c:pt>
                <c:pt idx="2">
                  <c:v>RRD (includes SPIRE)</c:v>
                </c:pt>
                <c:pt idx="3">
                  <c:v>Other OMHSP</c:v>
                </c:pt>
                <c:pt idx="4">
                  <c:v>Center of Excellence</c:v>
                </c:pt>
                <c:pt idx="5">
                  <c:v>SPRINT planning award</c:v>
                </c:pt>
                <c:pt idx="6">
                  <c:v>Other</c:v>
                </c:pt>
                <c:pt idx="7">
                  <c:v>MIRECC</c:v>
                </c:pt>
                <c:pt idx="8">
                  <c:v>BLRD</c:v>
                </c:pt>
                <c:pt idx="9">
                  <c:v>ORH</c:v>
                </c:pt>
                <c:pt idx="10">
                  <c:v>VISN-funded</c:v>
                </c:pt>
                <c:pt idx="11">
                  <c:v>Partnered ORD/Operations</c:v>
                </c:pt>
              </c:strCache>
            </c:strRef>
          </c:cat>
          <c:val>
            <c:numRef>
              <c:f>'pivot tables'!$E$2:$E$13</c:f>
              <c:numCache>
                <c:formatCode>General</c:formatCode>
                <c:ptCount val="12"/>
                <c:pt idx="0">
                  <c:v>41</c:v>
                </c:pt>
                <c:pt idx="1">
                  <c:v>30</c:v>
                </c:pt>
                <c:pt idx="2">
                  <c:v>20</c:v>
                </c:pt>
                <c:pt idx="3">
                  <c:v>17</c:v>
                </c:pt>
                <c:pt idx="4">
                  <c:v>12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17B-4D50-B6B0-552A070C9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3760433566211829E-2"/>
          <c:y val="5.7782421786283851E-2"/>
          <c:w val="0.27742618852507689"/>
          <c:h val="0.92464392029696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0885421313766"/>
          <c:y val="0.10669770092146368"/>
          <c:w val="0.64842942640068046"/>
          <c:h val="0.77065524627567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3E-420C-BF24-346BDCCB70B0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3E-420C-BF24-346BDCCB70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3E-420C-BF24-346BDCCB70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3E-420C-BF24-346BDCCB70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tables'!$D$165:$D$168</c:f>
              <c:strCache>
                <c:ptCount val="4"/>
                <c:pt idx="0">
                  <c:v>  Individual</c:v>
                </c:pt>
                <c:pt idx="1">
                  <c:v>  Community/Society</c:v>
                </c:pt>
                <c:pt idx="2">
                  <c:v>  Relationship</c:v>
                </c:pt>
                <c:pt idx="3">
                  <c:v>NR</c:v>
                </c:pt>
              </c:strCache>
            </c:strRef>
          </c:cat>
          <c:val>
            <c:numRef>
              <c:f>'pivot tables'!$E$165:$E$168</c:f>
              <c:numCache>
                <c:formatCode>General</c:formatCode>
                <c:ptCount val="4"/>
                <c:pt idx="0">
                  <c:v>92</c:v>
                </c:pt>
                <c:pt idx="1">
                  <c:v>20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3E-420C-BF24-346BDCCB7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35925625877565"/>
          <c:y val="0.10740812553423326"/>
          <c:w val="0.67266377889262108"/>
          <c:h val="0.78183811742344589"/>
        </c:manualLayout>
      </c:layout>
      <c:pieChart>
        <c:varyColors val="1"/>
        <c:ser>
          <c:idx val="0"/>
          <c:order val="0"/>
          <c:tx>
            <c:strRef>
              <c:f>'pivot tables'!$E$19</c:f>
              <c:strCache>
                <c:ptCount val="1"/>
                <c:pt idx="0">
                  <c:v>n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7-4BA2-BCAE-C559D78AF1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7-4BA2-BCAE-C559D78AF1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7-4BA2-BCAE-C559D78AF1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67-4BA2-BCAE-C559D78AF13D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67-4BA2-BCAE-C559D78AF13D}"/>
              </c:ext>
            </c:extLst>
          </c:dPt>
          <c:dPt>
            <c:idx val="5"/>
            <c:bubble3D val="0"/>
            <c:spPr>
              <a:solidFill>
                <a:srgbClr val="C626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67-4BA2-BCAE-C559D78AF1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C67-4BA2-BCAE-C559D78AF1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C67-4BA2-BCAE-C559D78AF1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tables'!$D$20:$D$27</c:f>
              <c:strCache>
                <c:ptCount val="8"/>
                <c:pt idx="0">
                  <c:v>Observational-Cohort</c:v>
                </c:pt>
                <c:pt idx="1">
                  <c:v>Intervention-Trial</c:v>
                </c:pt>
                <c:pt idx="2">
                  <c:v>Other Observational</c:v>
                </c:pt>
                <c:pt idx="3">
                  <c:v>Intervention-Pilot</c:v>
                </c:pt>
                <c:pt idx="4">
                  <c:v>Other</c:v>
                </c:pt>
                <c:pt idx="5">
                  <c:v>NR</c:v>
                </c:pt>
                <c:pt idx="6">
                  <c:v>Implementation</c:v>
                </c:pt>
                <c:pt idx="7">
                  <c:v>Bench/Animal Experimental</c:v>
                </c:pt>
              </c:strCache>
            </c:strRef>
          </c:cat>
          <c:val>
            <c:numRef>
              <c:f>'pivot tables'!$E$20:$E$27</c:f>
              <c:numCache>
                <c:formatCode>General</c:formatCode>
                <c:ptCount val="8"/>
                <c:pt idx="0">
                  <c:v>36</c:v>
                </c:pt>
                <c:pt idx="1">
                  <c:v>29</c:v>
                </c:pt>
                <c:pt idx="2">
                  <c:v>24</c:v>
                </c:pt>
                <c:pt idx="3">
                  <c:v>23</c:v>
                </c:pt>
                <c:pt idx="4">
                  <c:v>15</c:v>
                </c:pt>
                <c:pt idx="5">
                  <c:v>11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67-4BA2-BCAE-C559D78AF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88081688082397"/>
          <c:y val="9.771571968601446E-2"/>
          <c:w val="0.69193129703365608"/>
          <c:h val="0.86767849332667391"/>
        </c:manualLayout>
      </c:layout>
      <c:pieChart>
        <c:varyColors val="1"/>
        <c:ser>
          <c:idx val="0"/>
          <c:order val="0"/>
          <c:tx>
            <c:strRef>
              <c:f>'pivot tables'!$E$149</c:f>
              <c:strCache>
                <c:ptCount val="1"/>
                <c:pt idx="0">
                  <c:v>Count of Studies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A-4AD7-9356-3F00C2DC44F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A-4AD7-9356-3F00C2DC44F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A-4AD7-9356-3F00C2DC44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A-4AD7-9356-3F00C2DC44F9}"/>
              </c:ext>
            </c:extLst>
          </c:dPt>
          <c:dPt>
            <c:idx val="4"/>
            <c:bubble3D val="0"/>
            <c:spPr>
              <a:solidFill>
                <a:srgbClr val="2644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A-4AD7-9356-3F00C2DC44F9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A-4AD7-9356-3F00C2DC44F9}"/>
              </c:ext>
            </c:extLst>
          </c:dPt>
          <c:dPt>
            <c:idx val="6"/>
            <c:bubble3D val="0"/>
            <c:spPr>
              <a:solidFill>
                <a:srgbClr val="997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A-4AD7-9356-3F00C2DC44F9}"/>
              </c:ext>
            </c:extLst>
          </c:dPt>
          <c:dPt>
            <c:idx val="7"/>
            <c:bubble3D val="0"/>
            <c:spPr>
              <a:solidFill>
                <a:srgbClr val="C626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3A-4AD7-9356-3F00C2DC44F9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B3A-4AD7-9356-3F00C2DC44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tables'!$D$150:$D$157</c:f>
              <c:strCache>
                <c:ptCount val="8"/>
                <c:pt idx="0">
                  <c:v> Observational-Cohort</c:v>
                </c:pt>
                <c:pt idx="1">
                  <c:v> Other Observational </c:v>
                </c:pt>
                <c:pt idx="2">
                  <c:v> Intervention-Trial</c:v>
                </c:pt>
                <c:pt idx="3">
                  <c:v> Intervention-Pilot</c:v>
                </c:pt>
                <c:pt idx="4">
                  <c:v> Implementation</c:v>
                </c:pt>
                <c:pt idx="5">
                  <c:v> Other </c:v>
                </c:pt>
                <c:pt idx="6">
                  <c:v> Bench/Animal Experimental</c:v>
                </c:pt>
                <c:pt idx="7">
                  <c:v> NR</c:v>
                </c:pt>
              </c:strCache>
            </c:strRef>
          </c:cat>
          <c:val>
            <c:numRef>
              <c:f>'pivot tables'!$E$150:$E$157</c:f>
              <c:numCache>
                <c:formatCode>General</c:formatCode>
                <c:ptCount val="8"/>
                <c:pt idx="0">
                  <c:v>39</c:v>
                </c:pt>
                <c:pt idx="1">
                  <c:v>29</c:v>
                </c:pt>
                <c:pt idx="2">
                  <c:v>22</c:v>
                </c:pt>
                <c:pt idx="3">
                  <c:v>14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3A-4AD7-9356-3F00C2DC44F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8976276631756"/>
          <c:y val="5.5685163761363038E-2"/>
          <c:w val="0.72277347684117343"/>
          <c:h val="0.83701506874206177"/>
        </c:manualLayout>
      </c:layout>
      <c:pieChart>
        <c:varyColors val="1"/>
        <c:ser>
          <c:idx val="0"/>
          <c:order val="0"/>
          <c:tx>
            <c:strRef>
              <c:f>'pivot tables'!$B$149</c:f>
              <c:strCache>
                <c:ptCount val="1"/>
                <c:pt idx="0">
                  <c:v>Count of Studies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3-4FC2-95CC-56FFCC0980F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3-4FC2-95CC-56FFCC0980F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3-4FC2-95CC-56FFCC0980F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63-4FC2-95CC-56FFCC0980F8}"/>
              </c:ext>
            </c:extLst>
          </c:dPt>
          <c:dPt>
            <c:idx val="4"/>
            <c:bubble3D val="0"/>
            <c:spPr>
              <a:solidFill>
                <a:srgbClr val="2644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63-4FC2-95CC-56FFCC0980F8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63-4FC2-95CC-56FFCC0980F8}"/>
              </c:ext>
            </c:extLst>
          </c:dPt>
          <c:dPt>
            <c:idx val="6"/>
            <c:bubble3D val="0"/>
            <c:spPr>
              <a:solidFill>
                <a:srgbClr val="997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F63-4FC2-95CC-56FFCC0980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tables'!$A$150:$A$156</c:f>
              <c:strCache>
                <c:ptCount val="7"/>
                <c:pt idx="0">
                  <c:v> Other Observational </c:v>
                </c:pt>
                <c:pt idx="1">
                  <c:v> Observational-Cohort</c:v>
                </c:pt>
                <c:pt idx="2">
                  <c:v> Intervention-Pilot</c:v>
                </c:pt>
                <c:pt idx="3">
                  <c:v> Intervention-Trial</c:v>
                </c:pt>
                <c:pt idx="4">
                  <c:v> Implementation</c:v>
                </c:pt>
                <c:pt idx="5">
                  <c:v> Other </c:v>
                </c:pt>
                <c:pt idx="6">
                  <c:v> Bench/Animal Experimental</c:v>
                </c:pt>
              </c:strCache>
            </c:strRef>
          </c:cat>
          <c:val>
            <c:numRef>
              <c:f>'pivot tables'!$B$150:$B$156</c:f>
              <c:numCache>
                <c:formatCode>General</c:formatCode>
                <c:ptCount val="7"/>
                <c:pt idx="0">
                  <c:v>36</c:v>
                </c:pt>
                <c:pt idx="1">
                  <c:v>29</c:v>
                </c:pt>
                <c:pt idx="2">
                  <c:v>21</c:v>
                </c:pt>
                <c:pt idx="3">
                  <c:v>18</c:v>
                </c:pt>
                <c:pt idx="4">
                  <c:v>11</c:v>
                </c:pt>
                <c:pt idx="5">
                  <c:v>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63-4FC2-95CC-56FFCC0980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09525252389274"/>
          <c:y val="8.9861325081541821E-2"/>
          <c:w val="0.66959607013566913"/>
          <c:h val="0.78731096149062885"/>
        </c:manualLayout>
      </c:layout>
      <c:pieChart>
        <c:varyColors val="1"/>
        <c:ser>
          <c:idx val="0"/>
          <c:order val="0"/>
          <c:tx>
            <c:strRef>
              <c:f>'pivot tables'!$H$149</c:f>
              <c:strCache>
                <c:ptCount val="1"/>
                <c:pt idx="0">
                  <c:v>Count of Studies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7-45E8-88EC-91BDEA1B5A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7-45E8-88EC-91BDEA1B5A5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B7-45E8-88EC-91BDEA1B5A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tables'!$G$150:$G$152</c:f>
              <c:strCache>
                <c:ptCount val="3"/>
                <c:pt idx="0">
                  <c:v>  Selective</c:v>
                </c:pt>
                <c:pt idx="1">
                  <c:v>  Universal</c:v>
                </c:pt>
                <c:pt idx="2">
                  <c:v>  Indicated</c:v>
                </c:pt>
              </c:strCache>
            </c:strRef>
          </c:cat>
          <c:val>
            <c:numRef>
              <c:f>'pivot tables'!$H$150:$H$152</c:f>
              <c:numCache>
                <c:formatCode>General</c:formatCode>
                <c:ptCount val="3"/>
                <c:pt idx="0">
                  <c:v>69</c:v>
                </c:pt>
                <c:pt idx="1">
                  <c:v>29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B7-45E8-88EC-91BDEA1B5A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91729419337051"/>
          <c:y val="9.2469374039561236E-2"/>
          <c:w val="0.64132744396096963"/>
          <c:h val="0.85424855720130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37-4882-8DD5-64997CEA07C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37-4882-8DD5-64997CEA07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37-4882-8DD5-64997CEA07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37-4882-8DD5-64997CEA07C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F37-4882-8DD5-64997CEA0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tables'!$G$157:$G$160</c:f>
              <c:strCache>
                <c:ptCount val="4"/>
                <c:pt idx="0">
                  <c:v>  Selective</c:v>
                </c:pt>
                <c:pt idx="1">
                  <c:v>  Indicated</c:v>
                </c:pt>
                <c:pt idx="2">
                  <c:v>  Universal</c:v>
                </c:pt>
                <c:pt idx="3">
                  <c:v>  NR</c:v>
                </c:pt>
              </c:strCache>
            </c:strRef>
          </c:cat>
          <c:val>
            <c:numRef>
              <c:f>'pivot tables'!$H$157:$H$160</c:f>
              <c:numCache>
                <c:formatCode>General</c:formatCode>
                <c:ptCount val="4"/>
                <c:pt idx="0">
                  <c:v>59</c:v>
                </c:pt>
                <c:pt idx="1">
                  <c:v>34</c:v>
                </c:pt>
                <c:pt idx="2">
                  <c:v>30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37-4882-8DD5-64997CEA0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80268684266911"/>
          <c:y val="9.1129361812134227E-2"/>
          <c:w val="0.66695154114353505"/>
          <c:h val="0.8255732766776005"/>
        </c:manualLayout>
      </c:layout>
      <c:pieChart>
        <c:varyColors val="1"/>
        <c:ser>
          <c:idx val="0"/>
          <c:order val="0"/>
          <c:tx>
            <c:strRef>
              <c:f>'pivot tables'!$E$35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BD-4A31-A29D-7DE79C2BA332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BD-4A31-A29D-7DE79C2BA3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BD-4A31-A29D-7DE79C2BA3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BD-4A31-A29D-7DE79C2BA3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tables'!$D$36:$D$39</c:f>
              <c:strCache>
                <c:ptCount val="4"/>
                <c:pt idx="0">
                  <c:v>Selective</c:v>
                </c:pt>
                <c:pt idx="1">
                  <c:v>Indicated</c:v>
                </c:pt>
                <c:pt idx="2">
                  <c:v>Universal</c:v>
                </c:pt>
                <c:pt idx="3">
                  <c:v>NR</c:v>
                </c:pt>
              </c:strCache>
            </c:strRef>
          </c:cat>
          <c:val>
            <c:numRef>
              <c:f>'pivot tables'!$E$36:$E$39</c:f>
              <c:numCache>
                <c:formatCode>General</c:formatCode>
                <c:ptCount val="4"/>
                <c:pt idx="0">
                  <c:v>69</c:v>
                </c:pt>
                <c:pt idx="1">
                  <c:v>44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BD-4A31-A29D-7DE79C2BA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9949008580716"/>
          <c:y val="0.15423659321371708"/>
          <c:w val="0.67504917115019092"/>
          <c:h val="0.64346050833419477"/>
        </c:manualLayout>
      </c:layout>
      <c:pieChart>
        <c:varyColors val="1"/>
        <c:ser>
          <c:idx val="0"/>
          <c:order val="0"/>
          <c:tx>
            <c:strRef>
              <c:f>'pivot tables'!$E$44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3-409F-9E1F-E5D6A44571CC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3-409F-9E1F-E5D6A44571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3-409F-9E1F-E5D6A44571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53-409F-9E1F-E5D6A4457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tables'!$D$45:$D$48</c:f>
              <c:strCache>
                <c:ptCount val="4"/>
                <c:pt idx="0">
                  <c:v>Individual</c:v>
                </c:pt>
                <c:pt idx="1">
                  <c:v>Community/Society</c:v>
                </c:pt>
                <c:pt idx="2">
                  <c:v>Relationship</c:v>
                </c:pt>
                <c:pt idx="3">
                  <c:v>NR </c:v>
                </c:pt>
              </c:strCache>
            </c:strRef>
          </c:cat>
          <c:val>
            <c:numRef>
              <c:f>'pivot tables'!$E$45:$E$48</c:f>
              <c:numCache>
                <c:formatCode>General</c:formatCode>
                <c:ptCount val="4"/>
                <c:pt idx="0">
                  <c:v>110</c:v>
                </c:pt>
                <c:pt idx="1">
                  <c:v>17</c:v>
                </c:pt>
                <c:pt idx="2">
                  <c:v>9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53-409F-9E1F-E5D6A44571CC}"/>
            </c:ext>
          </c:extLst>
        </c:ser>
        <c:ser>
          <c:idx val="1"/>
          <c:order val="1"/>
          <c:tx>
            <c:strRef>
              <c:f>'pivot tables'!$F$44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C53-409F-9E1F-E5D6A44571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C53-409F-9E1F-E5D6A44571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C53-409F-9E1F-E5D6A44571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C53-409F-9E1F-E5D6A44571CC}"/>
              </c:ext>
            </c:extLst>
          </c:dPt>
          <c:cat>
            <c:strRef>
              <c:f>'pivot tables'!$D$45:$D$48</c:f>
              <c:strCache>
                <c:ptCount val="4"/>
                <c:pt idx="0">
                  <c:v>Individual</c:v>
                </c:pt>
                <c:pt idx="1">
                  <c:v>Community/Society</c:v>
                </c:pt>
                <c:pt idx="2">
                  <c:v>Relationship</c:v>
                </c:pt>
                <c:pt idx="3">
                  <c:v>NR </c:v>
                </c:pt>
              </c:strCache>
            </c:strRef>
          </c:cat>
          <c:val>
            <c:numRef>
              <c:f>'pivot tables'!$F$45:$F$48</c:f>
              <c:numCache>
                <c:formatCode>0%</c:formatCode>
                <c:ptCount val="4"/>
                <c:pt idx="0">
                  <c:v>0.72368421052631582</c:v>
                </c:pt>
                <c:pt idx="1">
                  <c:v>0.1118421052631579</c:v>
                </c:pt>
                <c:pt idx="2">
                  <c:v>5.921052631578947E-2</c:v>
                </c:pt>
                <c:pt idx="3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C53-409F-9E1F-E5D6A445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432093807957269E-2"/>
          <c:y val="8.0995932725736131E-2"/>
          <c:w val="0.95556790619204268"/>
          <c:h val="0.807941195686503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9-4C7E-B174-29921059BAB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9-4C7E-B174-29921059BA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9-4C7E-B174-29921059B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tables'!$A$166:$A$168</c:f>
              <c:strCache>
                <c:ptCount val="3"/>
                <c:pt idx="0">
                  <c:v>  Individual</c:v>
                </c:pt>
                <c:pt idx="1">
                  <c:v>  Community/Society </c:v>
                </c:pt>
                <c:pt idx="2">
                  <c:v>  Relationship</c:v>
                </c:pt>
              </c:strCache>
            </c:strRef>
          </c:cat>
          <c:val>
            <c:numRef>
              <c:f>'pivot tables'!$B$166:$B$168</c:f>
              <c:numCache>
                <c:formatCode>General</c:formatCode>
                <c:ptCount val="3"/>
                <c:pt idx="0">
                  <c:v>96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19-4C7E-B174-29921059BA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2993" tIns="46497" rIns="92993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2993" tIns="46497" rIns="92993" bIns="46497" rtlCol="0"/>
          <a:lstStyle>
            <a:lvl1pPr algn="r">
              <a:defRPr sz="1200"/>
            </a:lvl1pPr>
          </a:lstStyle>
          <a:p>
            <a:fld id="{AA93C93A-6284-471A-A7D8-9256515EA6D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3" tIns="46497" rIns="92993" bIns="464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2993" tIns="46497" rIns="92993" bIns="464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2993" tIns="46497" rIns="92993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2"/>
            <a:ext cx="3043343" cy="467071"/>
          </a:xfrm>
          <a:prstGeom prst="rect">
            <a:avLst/>
          </a:prstGeom>
        </p:spPr>
        <p:txBody>
          <a:bodyPr vert="horz" lIns="92993" tIns="46497" rIns="92993" bIns="46497" rtlCol="0" anchor="b"/>
          <a:lstStyle>
            <a:lvl1pPr algn="r">
              <a:defRPr sz="1200"/>
            </a:lvl1pPr>
          </a:lstStyle>
          <a:p>
            <a:fld id="{C4F04C17-AE1F-44B4-89A2-689502123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line is most at individual level</a:t>
            </a:r>
          </a:p>
          <a:p>
            <a:r>
              <a:rPr lang="en-US" dirty="0"/>
              <a:t>Some increase in relationship focused projects</a:t>
            </a:r>
          </a:p>
          <a:p>
            <a:pPr defTabSz="930036">
              <a:defRPr/>
            </a:pPr>
            <a:r>
              <a:rPr lang="en-US" dirty="0"/>
              <a:t>(Remains very hard to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4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Coding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4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2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Aware VAIRRS will provide new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8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increase in intervention trials over past few years</a:t>
            </a:r>
          </a:p>
          <a:p>
            <a:endParaRPr lang="en-US" dirty="0"/>
          </a:p>
          <a:p>
            <a:r>
              <a:rPr lang="en-US" dirty="0"/>
              <a:t>This also captures demonstration projects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3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indicated projects</a:t>
            </a:r>
          </a:p>
          <a:p>
            <a:r>
              <a:rPr lang="en-US" dirty="0"/>
              <a:t>Less universal projects</a:t>
            </a:r>
          </a:p>
          <a:p>
            <a:endParaRPr lang="en-US" dirty="0"/>
          </a:p>
          <a:p>
            <a:r>
              <a:rPr lang="en-US" dirty="0"/>
              <a:t>Strategies that focus on subsets of the total population, typically at-risk groups that have a greater probability of suicide behaviors.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Increases in indicated approach</a:t>
            </a:r>
          </a:p>
          <a:p>
            <a:r>
              <a:rPr lang="en-US" dirty="0"/>
              <a:t>Decreases in selective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04C17-AE1F-44B4-89A2-689502123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4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.xml"/><Relationship Id="rId4" Type="http://schemas.openxmlformats.org/officeDocument/2006/relationships/image" Target="../media/image13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Relationship Id="rId4" Type="http://schemas.openxmlformats.org/officeDocument/2006/relationships/image" Target="../media/image13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8.xml"/><Relationship Id="rId4" Type="http://schemas.openxmlformats.org/officeDocument/2006/relationships/image" Target="../media/image13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2B3FC1EE-8E32-4578-9CCE-4BF967B52DDD}"/>
              </a:ext>
            </a:extLst>
          </p:cNvPr>
          <p:cNvSpPr/>
          <p:nvPr/>
        </p:nvSpPr>
        <p:spPr>
          <a:xfrm>
            <a:off x="0" y="-2"/>
            <a:ext cx="8542481" cy="6858002"/>
          </a:xfrm>
          <a:prstGeom prst="chevron">
            <a:avLst/>
          </a:prstGeom>
          <a:solidFill>
            <a:srgbClr val="003F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82909527-B22C-41AA-8AAE-4DFFB5A6CA69}"/>
              </a:ext>
            </a:extLst>
          </p:cNvPr>
          <p:cNvSpPr/>
          <p:nvPr/>
        </p:nvSpPr>
        <p:spPr>
          <a:xfrm>
            <a:off x="731520" y="-2"/>
            <a:ext cx="8542481" cy="6858002"/>
          </a:xfrm>
          <a:prstGeom prst="chevron">
            <a:avLst/>
          </a:prstGeom>
          <a:solidFill>
            <a:srgbClr val="003F72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7A8D5B-4A22-4BFD-8033-DF6A1D19336E}"/>
              </a:ext>
            </a:extLst>
          </p:cNvPr>
          <p:cNvSpPr/>
          <p:nvPr/>
        </p:nvSpPr>
        <p:spPr>
          <a:xfrm>
            <a:off x="5976976" y="1"/>
            <a:ext cx="6200775" cy="6858000"/>
          </a:xfrm>
          <a:prstGeom prst="rect">
            <a:avLst/>
          </a:prstGeom>
          <a:ln>
            <a:solidFill>
              <a:srgbClr val="00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F15337A-72C9-42CB-B218-7EE67B24FCF6}"/>
              </a:ext>
            </a:extLst>
          </p:cNvPr>
          <p:cNvSpPr/>
          <p:nvPr/>
        </p:nvSpPr>
        <p:spPr>
          <a:xfrm>
            <a:off x="1463040" y="1"/>
            <a:ext cx="8542481" cy="6857998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DBBA2-2321-4714-9069-20BFC273E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9" y="3013419"/>
            <a:ext cx="3010599" cy="831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8D662-283F-44E8-AD45-528994E53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5812" y="1037787"/>
            <a:ext cx="6930870" cy="18468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SPRINT Inaugural Call Slide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5E6C8-52D4-4907-9A68-86C03C9B34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35441" y="3045514"/>
            <a:ext cx="4598625" cy="27746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984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844"/>
            <a:ext cx="10515600" cy="9214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1115A-B566-654A-AD61-C3D1B03D5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B3F9-8C39-4D50-BFD9-279668483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57A4C-1924-4219-9968-93DE8F81B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27966-E9DC-4550-ACFF-E333180F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37F-86FE-42D9-8782-884C837E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C038A-FDE3-46F2-A664-31EFD1D7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5389-753D-4176-9F69-C02D01C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3A46-2BEB-4744-95A2-9188C8BD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40B7-948E-49C6-8152-B78B19C9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02ED-7DE8-4658-BA36-9EE34661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DBCB6-B6F8-4F4B-A19B-A9ABD127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1AC5-CEE0-454F-97D8-569C5578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5BDE6-597A-48FD-B26B-DB307174B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ED33-01B9-4F08-B608-0464F508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FC086-EE6B-4DFA-B480-E214F4F2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4B86-A2F5-4219-A83F-2EE486D6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56A6-948A-4863-B379-7A8B04B0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A429-750A-4F66-8E88-5AFAFB8C4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ABC00-A48A-4F23-914E-392EDE08C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17E00-91B7-4C18-9BF1-8B84D9A8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414B0-8C07-4320-9366-FCF19D81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EC9A3-22D5-49B5-8067-CA9219A4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7D73-659E-4E07-9E19-08EC8F78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40F2-A566-4A49-9FF5-12FD7A4B7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CA676-1E36-402E-86B5-BC462C2D4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DF8FB-5D90-492E-9BBE-39AE6462C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E35BB-DB4E-4BD3-8406-0988B9B74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BF2B6-E7EF-4304-9559-3036117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71CD3-8AAA-4C30-8364-6517E17F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E4DB40-ABEA-4A6F-A360-B5F5D48A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5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7D2C-D7EA-4782-89E6-0E60D7A7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90-6538-4F4F-BB57-F241DB67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EE47F-26FD-42B9-9FCB-AA2FB2CB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66D0C-235A-4B24-A32C-E796ADB1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D0D5D-C29E-4657-99FE-25FF0753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2D010-26D9-4EFB-A37F-DB6A51C6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3AF8-9102-4ED4-A3B0-44ADC04A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5B1E-A292-4AC8-9EB7-281028CC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25E8-AE7D-47B9-B866-CB5DBAC5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5BE17-4B61-41DB-9BAA-138420FF2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5C96-7B24-4332-A364-2B28BA60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F4A23-7596-4B74-BD64-A36ED420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F6856-D5CC-46B9-AAB8-83855363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FFB6CDD-DF6D-4C00-AE55-8D56CB93BBE5}"/>
              </a:ext>
            </a:extLst>
          </p:cNvPr>
          <p:cNvSpPr/>
          <p:nvPr/>
        </p:nvSpPr>
        <p:spPr>
          <a:xfrm>
            <a:off x="11657520" y="0"/>
            <a:ext cx="53448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BF300DFA-CBEC-4F2C-A136-CA143E9BDEC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chevron">
            <a:avLst/>
          </a:prstGeom>
          <a:solidFill>
            <a:srgbClr val="003F7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A9BBF-DD99-4DF6-A627-DF9AED6A7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5004"/>
            <a:ext cx="10515600" cy="9056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63EF7-87A4-4A80-905C-114A4AE28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55DE8844-B163-4E0B-A22E-891E8BF8D072}"/>
              </a:ext>
            </a:extLst>
          </p:cNvPr>
          <p:cNvSpPr/>
          <p:nvPr/>
        </p:nvSpPr>
        <p:spPr>
          <a:xfrm>
            <a:off x="276225" y="0"/>
            <a:ext cx="11915775" cy="681037"/>
          </a:xfrm>
          <a:prstGeom prst="chevron">
            <a:avLst/>
          </a:prstGeom>
          <a:solidFill>
            <a:srgbClr val="003F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978570B-26C5-451C-BEB9-4EE3CBF371A2}"/>
              </a:ext>
            </a:extLst>
          </p:cNvPr>
          <p:cNvSpPr/>
          <p:nvPr/>
        </p:nvSpPr>
        <p:spPr>
          <a:xfrm>
            <a:off x="543465" y="0"/>
            <a:ext cx="11648536" cy="681037"/>
          </a:xfrm>
          <a:prstGeom prst="chevron">
            <a:avLst/>
          </a:prstGeom>
          <a:solidFill>
            <a:srgbClr val="003F7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F611567-DFC3-486A-888C-B1F5E72B45A4}"/>
              </a:ext>
            </a:extLst>
          </p:cNvPr>
          <p:cNvSpPr/>
          <p:nvPr/>
        </p:nvSpPr>
        <p:spPr>
          <a:xfrm>
            <a:off x="838200" y="0"/>
            <a:ext cx="11353800" cy="68103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00392F-0824-4E0F-96EE-3D1D1C288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85" y="0"/>
            <a:ext cx="2186290" cy="6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7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F214-1190-44CB-A74B-849FF026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11057-F92E-4558-9054-90608A502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E9260-3E53-4258-A658-DB45810FC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E7D72-E38B-45B0-95BE-9E00011B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52067-182B-4554-B72D-B5595E01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B810F-49F8-45F7-883A-F2C3DACA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2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F6F6-ED10-49C6-8973-E19D3514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C41C5-163D-4818-AE6B-2CDEA7A5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FF69-22B1-48BE-8075-931765D6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201E2-440A-44E2-977F-826F239F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3073-3AE9-4640-A73A-5CB04292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98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A1F98-7EF3-4DBC-8547-EAF9BB1FA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E24CB-CBB8-4259-AF39-842431D12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1CECC-7CEC-4CF0-A79F-34F56731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B455F-A196-40DC-9A97-2B9B2421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0F084-4CEC-484C-AF81-16809E57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4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755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/>
          </p:cNvSpPr>
          <p:nvPr userDrawn="1"/>
        </p:nvSpPr>
        <p:spPr>
          <a:xfrm>
            <a:off x="30480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4" name="Footer Placeholder 2"/>
          <p:cNvSpPr txBox="1">
            <a:spLocks/>
          </p:cNvSpPr>
          <p:nvPr userDrawn="1"/>
        </p:nvSpPr>
        <p:spPr>
          <a:xfrm>
            <a:off x="508000" y="6553200"/>
            <a:ext cx="15240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72136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19200" y="317500"/>
            <a:ext cx="8940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cap="all" dirty="0">
                <a:solidFill>
                  <a:schemeClr val="bg1"/>
                </a:solidFill>
                <a:latin typeface="Georgia"/>
                <a:cs typeface="Georgia"/>
              </a:rPr>
              <a:t>Department</a:t>
            </a:r>
            <a:r>
              <a:rPr lang="en-US" sz="1300" cap="all" baseline="0" dirty="0">
                <a:solidFill>
                  <a:schemeClr val="bg1"/>
                </a:solidFill>
                <a:latin typeface="Georgia"/>
                <a:cs typeface="Georgia"/>
              </a:rPr>
              <a:t> Of Veterans Affairs</a:t>
            </a:r>
            <a:endParaRPr lang="en-US" sz="1300" cap="all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25600" y="2743200"/>
            <a:ext cx="8940800" cy="1143000"/>
          </a:xfrm>
          <a:prstGeom prst="rect">
            <a:avLst/>
          </a:prstGeom>
          <a:solidFill>
            <a:schemeClr val="bg1"/>
          </a:solidFill>
          <a:ln w="0">
            <a:solidFill>
              <a:srgbClr val="FFFFFF"/>
            </a:solidFill>
          </a:ln>
        </p:spPr>
        <p:txBody>
          <a:bodyPr>
            <a:normAutofit/>
          </a:bodyPr>
          <a:lstStyle>
            <a:lvl1pPr algn="ctr">
              <a:defRPr sz="2400" b="1" i="0" cap="all" baseline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75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/>
          </p:cNvSpPr>
          <p:nvPr userDrawn="1"/>
        </p:nvSpPr>
        <p:spPr>
          <a:xfrm>
            <a:off x="30480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508000" y="6553200"/>
            <a:ext cx="15240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72136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257300"/>
            <a:ext cx="9956800" cy="685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l">
              <a:defRPr sz="2800" b="1" i="0">
                <a:solidFill>
                  <a:srgbClr val="174782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2133600"/>
            <a:ext cx="9956800" cy="358140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27432" indent="0" algn="l">
              <a:buFont typeface="+mj-lt"/>
              <a:buAutoNum type="romanUcPeriod"/>
              <a:defRPr sz="1800" b="0">
                <a:solidFill>
                  <a:srgbClr val="7F7F7F"/>
                </a:solidFill>
                <a:latin typeface="Georgia"/>
                <a:cs typeface="Georgia"/>
              </a:defRPr>
            </a:lvl1pPr>
            <a:lvl2pPr marL="301752" indent="0" algn="l">
              <a:buFont typeface="+mj-lt"/>
              <a:buAutoNum type="alphaUcPeriod"/>
              <a:defRPr sz="1600" b="1" i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2pPr>
            <a:lvl3pPr marL="621792" indent="0" algn="l">
              <a:buFont typeface="+mj-lt"/>
              <a:buAutoNum type="arabicPeriod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 marL="868680" indent="0" algn="l">
              <a:buFont typeface="+mj-lt"/>
              <a:buAutoNum type="alphaLcParenR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 marL="1143000" indent="0" algn="l">
              <a:buFont typeface="Arial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20800" y="317500"/>
            <a:ext cx="8940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cap="all" dirty="0">
                <a:solidFill>
                  <a:schemeClr val="bg1"/>
                </a:solidFill>
                <a:latin typeface="Georgia"/>
                <a:cs typeface="Georgia"/>
              </a:rPr>
              <a:t>Department</a:t>
            </a:r>
            <a:r>
              <a:rPr lang="en-US" sz="1300" cap="all" baseline="0" dirty="0">
                <a:solidFill>
                  <a:schemeClr val="bg1"/>
                </a:solidFill>
                <a:latin typeface="Georgia"/>
                <a:cs typeface="Georgia"/>
              </a:rPr>
              <a:t> Of Veterans Affairs</a:t>
            </a:r>
            <a:endParaRPr lang="en-US" sz="1300" cap="all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426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30480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508000" y="6553200"/>
            <a:ext cx="15240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72136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1935957"/>
            <a:ext cx="5389033" cy="6397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b"/>
          <a:lstStyle>
            <a:lvl1pPr marL="0" indent="0">
              <a:buNone/>
              <a:defRPr sz="2000" b="0">
                <a:solidFill>
                  <a:srgbClr val="174782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2575719"/>
            <a:ext cx="4881033" cy="2834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 algn="l">
              <a:buFont typeface="+mj-lt"/>
              <a:buAutoNum type="romanUcPeriod"/>
              <a:defRPr sz="1800" b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210312" indent="0" algn="l">
              <a:buFont typeface="+mj-lt"/>
              <a:buAutoNum type="alphaUcPeriod"/>
              <a:defRPr sz="1600" b="1" i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2pPr>
            <a:lvl3pPr marL="475488" indent="0" algn="l">
              <a:buFont typeface="+mj-lt"/>
              <a:buAutoNum type="arabicPeriod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 marL="694944" indent="0" algn="l">
              <a:buFont typeface="+mj-lt"/>
              <a:buAutoNum type="alphaLcParenR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 marL="932688" indent="0" algn="l">
              <a:buFont typeface="Arial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802968" y="1935957"/>
            <a:ext cx="5389033" cy="6397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b"/>
          <a:lstStyle>
            <a:lvl1pPr marL="0" indent="0">
              <a:buNone/>
              <a:defRPr sz="2000" b="0">
                <a:solidFill>
                  <a:srgbClr val="174782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257300"/>
            <a:ext cx="9956800" cy="685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l">
              <a:defRPr sz="2800" b="1" i="0" baseline="0">
                <a:solidFill>
                  <a:srgbClr val="174782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807200" y="2575719"/>
            <a:ext cx="4775200" cy="2834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 algn="l">
              <a:buFont typeface="+mj-lt"/>
              <a:buAutoNum type="romanUcPeriod"/>
              <a:defRPr sz="1800" b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210312" indent="0" algn="l">
              <a:buFont typeface="+mj-lt"/>
              <a:buAutoNum type="alphaUcPeriod"/>
              <a:defRPr sz="1600" b="1" i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2pPr>
            <a:lvl3pPr marL="475488" indent="0" algn="l">
              <a:buFont typeface="+mj-lt"/>
              <a:buAutoNum type="arabicPeriod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 marL="694944" indent="0" algn="l">
              <a:buFont typeface="+mj-lt"/>
              <a:buAutoNum type="alphaLcParenR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 marL="932688" indent="0" algn="l">
              <a:buFont typeface="Arial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9200" y="317500"/>
            <a:ext cx="8940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cap="all" dirty="0">
                <a:solidFill>
                  <a:schemeClr val="bg1"/>
                </a:solidFill>
                <a:latin typeface="Georgia"/>
                <a:cs typeface="Georgia"/>
              </a:rPr>
              <a:t>Department</a:t>
            </a:r>
            <a:r>
              <a:rPr lang="en-US" sz="1300" cap="all" baseline="0" dirty="0">
                <a:solidFill>
                  <a:schemeClr val="bg1"/>
                </a:solidFill>
                <a:latin typeface="Georgia"/>
                <a:cs typeface="Georgia"/>
              </a:rPr>
              <a:t> Of Veterans Affairs</a:t>
            </a:r>
            <a:endParaRPr lang="en-US" sz="1300" cap="all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1952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299200" y="1295400"/>
            <a:ext cx="5158317" cy="419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Georgia"/>
                <a:cs typeface="Georgia"/>
              </a:rPr>
              <a:t>Click to insert image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197600" y="5667375"/>
            <a:ext cx="51583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3088CD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Caption Text Option 1: shown in VA Light Blue and set differently for use in calling out information</a:t>
            </a:r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30480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508000" y="6553200"/>
            <a:ext cx="15240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72136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219200" y="1257300"/>
            <a:ext cx="4978400" cy="95249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74782"/>
                </a:solidFill>
                <a:latin typeface="Georgia"/>
                <a:ea typeface="+mj-ea"/>
                <a:cs typeface="Georgi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Click to edit</a:t>
            </a:r>
            <a:r>
              <a:rPr lang="en-US" sz="2800" baseline="0" dirty="0"/>
              <a:t> title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2209800"/>
            <a:ext cx="4974336" cy="3581401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" indent="0" algn="l">
              <a:buFont typeface="+mj-lt"/>
              <a:buAutoNum type="romanUcPeriod"/>
              <a:defRPr sz="1800" b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301752" indent="0" algn="l">
              <a:buFont typeface="+mj-lt"/>
              <a:buAutoNum type="alphaUcPeriod"/>
              <a:defRPr sz="1600" b="1" i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2pPr>
            <a:lvl3pPr marL="621792" indent="0" algn="l">
              <a:buFont typeface="+mj-lt"/>
              <a:buAutoNum type="arabicPeriod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 marL="868680" indent="0" algn="l">
              <a:buFont typeface="+mj-lt"/>
              <a:buAutoNum type="alphaLcParenR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 marL="1143000" indent="0" algn="l">
              <a:buFont typeface="Arial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317500"/>
            <a:ext cx="8940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cap="all" dirty="0">
                <a:solidFill>
                  <a:schemeClr val="bg1"/>
                </a:solidFill>
                <a:latin typeface="Georgia"/>
                <a:cs typeface="Georgia"/>
              </a:rPr>
              <a:t>Department</a:t>
            </a:r>
            <a:r>
              <a:rPr lang="en-US" sz="1300" cap="all" baseline="0" dirty="0">
                <a:solidFill>
                  <a:schemeClr val="bg1"/>
                </a:solidFill>
                <a:latin typeface="Georgia"/>
                <a:cs typeface="Georgia"/>
              </a:rPr>
              <a:t> Of Veterans Affairs</a:t>
            </a:r>
            <a:endParaRPr lang="en-US" sz="1300" cap="all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1740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22400" y="1295400"/>
            <a:ext cx="4572000" cy="3352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Georgia"/>
                <a:cs typeface="Georgia"/>
              </a:rPr>
              <a:t>Click to insert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197600" y="1295400"/>
            <a:ext cx="4572000" cy="3352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Georgia"/>
                <a:cs typeface="Georgia"/>
              </a:rPr>
              <a:t>Click to insert image</a:t>
            </a:r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30480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508000" y="6553200"/>
            <a:ext cx="15240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72136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0" y="4876800"/>
            <a:ext cx="7112000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algn="l">
              <a:defRPr sz="2000" b="1" baseline="0">
                <a:solidFill>
                  <a:srgbClr val="7F7F7F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20800" y="5334000"/>
            <a:ext cx="94488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400" baseline="0">
                <a:solidFill>
                  <a:srgbClr val="7F7F7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317500"/>
            <a:ext cx="8940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cap="all" dirty="0">
                <a:solidFill>
                  <a:schemeClr val="bg1"/>
                </a:solidFill>
                <a:latin typeface="Georgia"/>
                <a:cs typeface="Georgia"/>
              </a:rPr>
              <a:t>Department</a:t>
            </a:r>
            <a:r>
              <a:rPr lang="en-US" sz="1300" cap="all" baseline="0" dirty="0">
                <a:solidFill>
                  <a:schemeClr val="bg1"/>
                </a:solidFill>
                <a:latin typeface="Georgia"/>
                <a:cs typeface="Georgia"/>
              </a:rPr>
              <a:t> Of Veterans Affairs</a:t>
            </a:r>
            <a:endParaRPr lang="en-US" sz="1300" cap="all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90149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22400" y="1371600"/>
            <a:ext cx="3048000" cy="266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Georgia"/>
                <a:cs typeface="Georgia"/>
              </a:rPr>
              <a:t>Click to insert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0" y="1371600"/>
            <a:ext cx="3048000" cy="266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Georgia"/>
                <a:cs typeface="Georgia"/>
              </a:rPr>
              <a:t>Click to insert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721600" y="1371600"/>
            <a:ext cx="3048000" cy="2667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Georgia"/>
                <a:cs typeface="Georgia"/>
              </a:rPr>
              <a:t>Click to insert image</a:t>
            </a: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30480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508000" y="6553200"/>
            <a:ext cx="15240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213600" y="6553200"/>
            <a:ext cx="4673600" cy="304800"/>
          </a:xfrm>
          <a:prstGeom prst="rect">
            <a:avLst/>
          </a:prstGeom>
        </p:spPr>
        <p:txBody>
          <a:bodyPr anchor="ctr"/>
          <a:lstStyle>
            <a:lvl1pPr>
              <a:defRPr sz="1000" spc="6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0" y="4267200"/>
            <a:ext cx="5892800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algn="l">
              <a:defRPr sz="2000" b="1">
                <a:solidFill>
                  <a:srgbClr val="7F7F7F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20800" y="4724400"/>
            <a:ext cx="9448800" cy="144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7F7F7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317500"/>
            <a:ext cx="8940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cap="all" dirty="0">
                <a:solidFill>
                  <a:schemeClr val="bg1"/>
                </a:solidFill>
                <a:latin typeface="Georgia"/>
                <a:cs typeface="Georgia"/>
              </a:rPr>
              <a:t>Department</a:t>
            </a:r>
            <a:r>
              <a:rPr lang="en-US" sz="1300" cap="all" baseline="0" dirty="0">
                <a:solidFill>
                  <a:schemeClr val="bg1"/>
                </a:solidFill>
                <a:latin typeface="Georgia"/>
                <a:cs typeface="Georgia"/>
              </a:rPr>
              <a:t> Of Veterans Affairs</a:t>
            </a:r>
            <a:endParaRPr lang="en-US" sz="1300" cap="all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70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ABCD46A7-56E9-4590-B067-04CB515F8CDB}"/>
              </a:ext>
            </a:extLst>
          </p:cNvPr>
          <p:cNvSpPr/>
          <p:nvPr/>
        </p:nvSpPr>
        <p:spPr>
          <a:xfrm>
            <a:off x="0" y="1095556"/>
            <a:ext cx="12192000" cy="4666890"/>
          </a:xfrm>
          <a:prstGeom prst="chevron">
            <a:avLst/>
          </a:prstGeom>
          <a:solidFill>
            <a:srgbClr val="003F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0FBBD00-46BF-4917-89AC-7CA3ACDFD363}"/>
              </a:ext>
            </a:extLst>
          </p:cNvPr>
          <p:cNvSpPr/>
          <p:nvPr/>
        </p:nvSpPr>
        <p:spPr>
          <a:xfrm>
            <a:off x="595222" y="1095555"/>
            <a:ext cx="11596777" cy="4666889"/>
          </a:xfrm>
          <a:prstGeom prst="chevron">
            <a:avLst/>
          </a:prstGeom>
          <a:solidFill>
            <a:srgbClr val="003F72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CE1A664F-D3FC-49B4-B55F-7E9F67CD80D3}"/>
              </a:ext>
            </a:extLst>
          </p:cNvPr>
          <p:cNvSpPr/>
          <p:nvPr/>
        </p:nvSpPr>
        <p:spPr>
          <a:xfrm>
            <a:off x="1311214" y="1095553"/>
            <a:ext cx="10880785" cy="466688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24B1A-7F91-400E-A2FE-0A86CF45F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484" y="2958860"/>
            <a:ext cx="5686245" cy="19754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Sub-section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C5C853-2C6E-43C4-8F62-F35C509F8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" y="3159285"/>
            <a:ext cx="1953880" cy="5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5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719"/>
            <a:ext cx="10515600" cy="10550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26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83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917832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9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40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877"/>
            <a:ext cx="10515600" cy="921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2619"/>
            <a:ext cx="51816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2619"/>
            <a:ext cx="51816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7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912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462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4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descr="&quot;&quot;">
            <a:extLst>
              <a:ext uri="{FF2B5EF4-FFF2-40B4-BE49-F238E27FC236}">
                <a16:creationId xmlns:a16="http://schemas.microsoft.com/office/drawing/2014/main" id="{BEAC91FE-22FD-4E6A-87EB-4B75B31CDEB8}"/>
              </a:ext>
            </a:extLst>
          </p:cNvPr>
          <p:cNvCxnSpPr/>
          <p:nvPr userDrawn="1"/>
        </p:nvCxnSpPr>
        <p:spPr>
          <a:xfrm>
            <a:off x="831851" y="3571876"/>
            <a:ext cx="10515600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8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877"/>
            <a:ext cx="10515600" cy="921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2619"/>
            <a:ext cx="51816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2619"/>
            <a:ext cx="51816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0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311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4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4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225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271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972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611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251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63838"/>
            <a:ext cx="10363200" cy="133032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5"/>
            <a:ext cx="9144000" cy="690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6977"/>
            <a:ext cx="9144000" cy="774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287A-C762-B04C-8C78-1932680E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076323"/>
            <a:ext cx="173736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481885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12DB-CF58-2B44-B78F-FA5C3CC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383279" y="982664"/>
            <a:ext cx="3108113" cy="506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alt text for complex graphic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FD7924-A201-A543-8242-F2F564849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1" y="2208628"/>
            <a:ext cx="5209736" cy="198362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721" y="4392963"/>
            <a:ext cx="5209736" cy="113174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721" y="57840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B3BEB-1174-1B42-B9AC-4E46D655D84B}"/>
              </a:ext>
            </a:extLst>
          </p:cNvPr>
          <p:cNvCxnSpPr>
            <a:cxnSpLocks/>
          </p:cNvCxnSpPr>
          <p:nvPr userDrawn="1"/>
        </p:nvCxnSpPr>
        <p:spPr>
          <a:xfrm>
            <a:off x="905024" y="4255558"/>
            <a:ext cx="4919001" cy="0"/>
          </a:xfrm>
          <a:prstGeom prst="line">
            <a:avLst/>
          </a:prstGeom>
          <a:ln w="1905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41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holder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A16403-64DA-D349-9AAF-2952A411FC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23766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1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6878781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DEFD9-BFED-434F-8D05-9CA4431F495F}"/>
              </a:ext>
            </a:extLst>
          </p:cNvPr>
          <p:cNvCxnSpPr/>
          <p:nvPr userDrawn="1"/>
        </p:nvCxnSpPr>
        <p:spPr>
          <a:xfrm>
            <a:off x="7790688" y="1133856"/>
            <a:ext cx="0" cy="4830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4696" y="1133857"/>
            <a:ext cx="3499104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97" y="3719946"/>
            <a:ext cx="3499104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4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wo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4438649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6400" y="1133857"/>
            <a:ext cx="5867400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1" y="3719946"/>
            <a:ext cx="5867401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8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1" y="1133856"/>
            <a:ext cx="10515599" cy="18587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087348"/>
            <a:ext cx="3413760" cy="139113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b">
            <a:extLst>
              <a:ext uri="{FF2B5EF4-FFF2-40B4-BE49-F238E27FC236}">
                <a16:creationId xmlns:a16="http://schemas.microsoft.com/office/drawing/2014/main" id="{7ADB0280-2725-5348-9620-05FFA815C3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4573248"/>
            <a:ext cx="3413760" cy="138864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9119" y="30885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b">
            <a:extLst>
              <a:ext uri="{FF2B5EF4-FFF2-40B4-BE49-F238E27FC236}">
                <a16:creationId xmlns:a16="http://schemas.microsoft.com/office/drawing/2014/main" id="{C41BE50D-B3FE-114C-BA57-58A4DEA04B5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9119" y="45744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55A5921-CC24-C744-992F-90BB2C7F77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0039" y="3089841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4b">
            <a:extLst>
              <a:ext uri="{FF2B5EF4-FFF2-40B4-BE49-F238E27FC236}">
                <a16:creationId xmlns:a16="http://schemas.microsoft.com/office/drawing/2014/main" id="{1F9DC565-F7CD-4D49-BBFE-54E017FCDBC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40039" y="4573247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4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4"/>
            <a:ext cx="10515600" cy="428199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2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5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2669C5-C031-0949-BCEF-538915E07FD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9789" y="3589697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09810-9DB7-E84D-9C39-5D795F1B7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4020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0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9501"/>
            <a:ext cx="5181600" cy="483144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9501"/>
            <a:ext cx="5181600" cy="483144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9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974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EBA3E1E-B72D-5841-BE68-B0030368B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58864"/>
            <a:ext cx="5471584" cy="21174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7FA09-D982-8A4E-B298-316DB9B05D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401011"/>
            <a:ext cx="5471584" cy="253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DDD0237-E847-CA45-B519-10F534125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021" y="1058864"/>
            <a:ext cx="5471584" cy="4877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84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9699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508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70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878"/>
            <a:ext cx="10515600" cy="9284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53"/>
            <a:ext cx="10515600" cy="4065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7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5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866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820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9932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4743" y="6356350"/>
            <a:ext cx="2743200" cy="365125"/>
          </a:xfrm>
        </p:spPr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0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990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 descr="&quot;&quot;">
            <a:extLst>
              <a:ext uri="{FF2B5EF4-FFF2-40B4-BE49-F238E27FC236}">
                <a16:creationId xmlns:a16="http://schemas.microsoft.com/office/drawing/2014/main" id="{BEAC91FE-22FD-4E6A-87EB-4B75B31CDEB8}"/>
              </a:ext>
            </a:extLst>
          </p:cNvPr>
          <p:cNvCxnSpPr/>
          <p:nvPr userDrawn="1"/>
        </p:nvCxnSpPr>
        <p:spPr>
          <a:xfrm>
            <a:off x="831851" y="3571876"/>
            <a:ext cx="10515600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844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C893-4577-1D48-A99A-6A89E33B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8F363-0FCB-3048-B8A3-DDC8FCFF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ED58A-B53F-FE46-8A4B-3E80D4FAC859}" type="datetime1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EDBF6-58C6-A946-8B87-61656692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32C68-9A3A-D648-9EA9-4AA633E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2E2A-141F-C448-A6A8-A8420CD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8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4D44-6E02-1843-964D-03DAA17B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E9341-A907-3548-8C22-D74E5B992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>
              <a:spcAft>
                <a:spcPts val="0"/>
              </a:spcAft>
              <a:buClr>
                <a:schemeClr val="accent4"/>
              </a:buClr>
              <a:buSzPct val="85000"/>
              <a:buFont typeface=".Lucida Grande UI Regular"/>
              <a:buChar char="◆"/>
              <a:tabLst/>
            </a:pPr>
            <a:r>
              <a:rPr lang="en-US" dirty="0"/>
              <a:t>Click to edit Master text styles</a:t>
            </a:r>
          </a:p>
          <a:p>
            <a:pPr marL="625474" lvl="1">
              <a:buClr>
                <a:schemeClr val="accent4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Second level</a:t>
            </a:r>
          </a:p>
          <a:p>
            <a:pPr lvl="2">
              <a:buClr>
                <a:schemeClr val="accent4"/>
              </a:buClr>
              <a:tabLst/>
            </a:pPr>
            <a:r>
              <a:rPr lang="en-US" dirty="0"/>
              <a:t>Third level</a:t>
            </a:r>
          </a:p>
          <a:p>
            <a:pPr lvl="3">
              <a:buClr>
                <a:schemeClr val="accent4"/>
              </a:buClr>
              <a:buSzPct val="100000"/>
              <a:buFont typeface="System Font Regular"/>
              <a:buChar char="–"/>
              <a:tabLst/>
            </a:pPr>
            <a:r>
              <a:rPr lang="en-US" dirty="0"/>
              <a:t>Fourth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F51F92-C104-5D41-9019-83D51CAC6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120" y="6485140"/>
            <a:ext cx="881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34D0-0267-4867-8CDE-3740EF73908C}" type="datetime1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9A0D3-6412-EE4A-81E5-4F273593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6485140"/>
            <a:ext cx="6156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Christopher.t.steele3.mil@mail.mil                                                                                                    CUI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FE13D4-6E4D-474F-A9A3-90502264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094" y="6485140"/>
            <a:ext cx="77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A7C1-39F9-A74C-BFF1-0AAF2D5B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62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6106-7AB9-654C-87EE-1AC8C894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BB46-5373-CC48-802B-038AB7BC3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181600" cy="435133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>
              <a:spcAft>
                <a:spcPts val="0"/>
              </a:spcAft>
              <a:buClr>
                <a:schemeClr val="accent4"/>
              </a:buClr>
              <a:buSzPct val="85000"/>
              <a:buFont typeface=".Lucida Grande UI Regular"/>
              <a:buChar char="◆"/>
              <a:tabLst/>
            </a:pPr>
            <a:r>
              <a:rPr lang="en-US" dirty="0"/>
              <a:t>Click to edit Master text styles</a:t>
            </a:r>
          </a:p>
          <a:p>
            <a:pPr marL="625474" lvl="1">
              <a:buClr>
                <a:schemeClr val="accent4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Second level</a:t>
            </a:r>
          </a:p>
          <a:p>
            <a:pPr lvl="2">
              <a:buClr>
                <a:schemeClr val="accent4"/>
              </a:buClr>
              <a:tabLst/>
            </a:pPr>
            <a:r>
              <a:rPr lang="en-US" dirty="0"/>
              <a:t>Third level</a:t>
            </a:r>
          </a:p>
          <a:p>
            <a:pPr lvl="3">
              <a:buClr>
                <a:schemeClr val="accent4"/>
              </a:buClr>
              <a:buSzPct val="100000"/>
              <a:buFont typeface="System Font Regular"/>
              <a:buChar char="–"/>
              <a:tabLst/>
            </a:pPr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64984-C7C0-224E-AD77-6E126774A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5181600" cy="435133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>
              <a:spcAft>
                <a:spcPts val="0"/>
              </a:spcAft>
              <a:buClr>
                <a:schemeClr val="accent4"/>
              </a:buClr>
              <a:buSzPct val="85000"/>
              <a:buFont typeface=".Lucida Grande UI Regular"/>
              <a:buChar char="◆"/>
              <a:tabLst/>
            </a:pPr>
            <a:r>
              <a:rPr lang="en-US" dirty="0"/>
              <a:t>Click to edit Master text styles</a:t>
            </a:r>
          </a:p>
          <a:p>
            <a:pPr marL="625474" lvl="1">
              <a:buClr>
                <a:schemeClr val="accent4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Second level</a:t>
            </a:r>
          </a:p>
          <a:p>
            <a:pPr lvl="2">
              <a:buClr>
                <a:schemeClr val="accent4"/>
              </a:buClr>
              <a:tabLst/>
            </a:pPr>
            <a:r>
              <a:rPr lang="en-US" dirty="0"/>
              <a:t>Third level</a:t>
            </a:r>
          </a:p>
          <a:p>
            <a:pPr lvl="3">
              <a:buClr>
                <a:schemeClr val="accent4"/>
              </a:buClr>
              <a:buSzPct val="100000"/>
              <a:buFont typeface="System Font Regular"/>
              <a:buChar char="–"/>
              <a:tabLst/>
            </a:pPr>
            <a:r>
              <a:rPr lang="en-US" dirty="0"/>
              <a:t>Fourth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F51F92-C104-5D41-9019-83D51CAC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" y="6485140"/>
            <a:ext cx="779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34D0-0267-4867-8CDE-3740EF73908C}" type="datetime1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99A0D3-6412-EE4A-81E5-4F273593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6485140"/>
            <a:ext cx="6156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Christopher.t.steele3.mil@mail.mil                                                                                                    CUI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FE13D4-6E4D-474F-A9A3-90502264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094" y="6485140"/>
            <a:ext cx="77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A7C1-39F9-A74C-BFF1-0AAF2D5B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8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958A-AA2D-C14F-A71F-4A13DE9C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8600"/>
            <a:ext cx="10515600" cy="9114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213C5-9997-5D48-82DE-79EDB4C7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4000"/>
            <a:ext cx="5157787" cy="453638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4507E-02EF-9C42-80DF-F5BB1813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3054"/>
            <a:ext cx="5157787" cy="36845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>
              <a:spcAft>
                <a:spcPts val="0"/>
              </a:spcAft>
              <a:buClr>
                <a:schemeClr val="accent4"/>
              </a:buClr>
              <a:buSzPct val="85000"/>
              <a:buFont typeface=".Lucida Grande UI Regular"/>
              <a:buChar char="◆"/>
              <a:tabLst/>
            </a:pPr>
            <a:r>
              <a:rPr lang="en-US" dirty="0"/>
              <a:t>Click to edit Master text styles</a:t>
            </a:r>
          </a:p>
          <a:p>
            <a:pPr marL="625474" lvl="1">
              <a:buClr>
                <a:schemeClr val="accent4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Second level</a:t>
            </a:r>
          </a:p>
          <a:p>
            <a:pPr lvl="2">
              <a:buClr>
                <a:schemeClr val="accent4"/>
              </a:buClr>
              <a:tabLst/>
            </a:pPr>
            <a:r>
              <a:rPr lang="en-US" dirty="0"/>
              <a:t>Third level</a:t>
            </a:r>
          </a:p>
          <a:p>
            <a:pPr lvl="3">
              <a:buClr>
                <a:schemeClr val="accent4"/>
              </a:buClr>
              <a:buSzPct val="100000"/>
              <a:buFont typeface="System Font Regular"/>
              <a:buChar char="–"/>
              <a:tabLst/>
            </a:pPr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AA216-0133-304B-883F-F436C748F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453638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73D5E-E641-964A-9E6F-06B9B3AFA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3054"/>
            <a:ext cx="5183188" cy="36845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>
                <a:solidFill>
                  <a:schemeClr val="bg1"/>
                </a:solidFill>
                <a:latin typeface="+mn-lt"/>
                <a:cs typeface="+mn-cs"/>
              </a:defRPr>
            </a:lvl5pPr>
          </a:lstStyle>
          <a:p>
            <a:pPr lvl="0">
              <a:spcAft>
                <a:spcPts val="0"/>
              </a:spcAft>
              <a:buClr>
                <a:schemeClr val="accent4"/>
              </a:buClr>
              <a:buSzPct val="85000"/>
              <a:buFont typeface=".Lucida Grande UI Regular"/>
              <a:buChar char="◆"/>
              <a:tabLst/>
            </a:pPr>
            <a:r>
              <a:rPr lang="en-US" dirty="0"/>
              <a:t>Click to edit Master text styles</a:t>
            </a:r>
          </a:p>
          <a:p>
            <a:pPr marL="625474" lvl="1">
              <a:buClr>
                <a:schemeClr val="accent4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Second level</a:t>
            </a:r>
          </a:p>
          <a:p>
            <a:pPr lvl="2">
              <a:buClr>
                <a:schemeClr val="accent4"/>
              </a:buClr>
              <a:tabLst/>
            </a:pPr>
            <a:r>
              <a:rPr lang="en-US" dirty="0"/>
              <a:t>Third level</a:t>
            </a:r>
          </a:p>
          <a:p>
            <a:pPr lvl="3">
              <a:buClr>
                <a:schemeClr val="accent4"/>
              </a:buClr>
              <a:buSzPct val="100000"/>
              <a:buFont typeface="System Font Regular"/>
              <a:buChar char="–"/>
              <a:tabLst/>
            </a:pPr>
            <a:r>
              <a:rPr lang="en-US" dirty="0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5F94A-6B00-E149-AEF8-E8B730DD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1" y="6508750"/>
            <a:ext cx="801314" cy="365125"/>
          </a:xfrm>
          <a:prstGeom prst="rect">
            <a:avLst/>
          </a:prstGeom>
        </p:spPr>
        <p:txBody>
          <a:bodyPr/>
          <a:lstStyle/>
          <a:p>
            <a:fld id="{54552339-B4E0-4609-B471-AEFEF6A5A65A}" type="datetime1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0EBD0-E47E-6948-ABC8-335F4F41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2500" y="65087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Christopher.t.steele3.mil@mail.mil                                 CUI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7BA53-47C8-E847-AE7A-B83E356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4936" y="6508750"/>
            <a:ext cx="1219200" cy="365125"/>
          </a:xfrm>
          <a:prstGeom prst="rect">
            <a:avLst/>
          </a:prstGeom>
        </p:spPr>
        <p:txBody>
          <a:bodyPr/>
          <a:lstStyle/>
          <a:p>
            <a:fld id="{C8E9A7C1-39F9-A74C-BFF1-0AAF2D5B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E4EAAE-78FA-274A-A50F-A68DE86BF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101930"/>
            <a:ext cx="7843227" cy="1702191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6CE847-A648-614F-9D37-EE8537F3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2539222"/>
            <a:ext cx="7843227" cy="49940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1478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76B4-D522-3842-9D26-0A424DA4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FF51F92-C104-5D41-9019-83D51CAC6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120" y="6485140"/>
            <a:ext cx="779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34D0-0267-4867-8CDE-3740EF73908C}" type="datetime1">
              <a:rPr lang="en-US" smtClean="0"/>
              <a:t>5/23/2023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99A0D3-6412-EE4A-81E5-4F273593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6485140"/>
            <a:ext cx="6156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Christopher.t.steele3.mil@mail.mil                                                                                                    CUI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FE13D4-6E4D-474F-A9A3-90502264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094" y="6485140"/>
            <a:ext cx="77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A7C1-39F9-A74C-BFF1-0AAF2D5B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877"/>
            <a:ext cx="10515600" cy="921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2619"/>
            <a:ext cx="51816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2619"/>
            <a:ext cx="5181600" cy="417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82615"/>
            <a:ext cx="5157787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22769"/>
            <a:ext cx="5157787" cy="3432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82615"/>
            <a:ext cx="5183188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22769"/>
            <a:ext cx="5183188" cy="3432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114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5BCD1B-3815-C342-9679-E1E92B1E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877"/>
            <a:ext cx="10515600" cy="918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11.emf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1.xml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6.xml"/><Relationship Id="rId27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5.pn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7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AFE559-773A-DD4B-893C-35F58E2AA79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33047"/>
            <a:ext cx="10515600" cy="766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041"/>
            <a:ext cx="10515600" cy="406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41966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00467F"/>
                </a:solidFill>
              </a:defRPr>
            </a:lvl1pPr>
          </a:lstStyle>
          <a:p>
            <a:fld id="{ACD12D91-5F71-FE4F-A594-B9667DC21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0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467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94D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EBE12-DD49-4C08-A346-0A98657E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86CB-018B-49A9-88A2-844A21CDC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5D57-A44D-4168-9DFB-956EA0B2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D4FA-0785-470B-AB23-5F35B31EED9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1793E-A6A9-4624-B7DE-D4859C03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FE56-DF55-4142-9C4A-24143E86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B1B8-2A92-4F73-A0E0-903B11BFF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3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9" r:id="rId8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65" y="6271406"/>
            <a:ext cx="29464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34140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562313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95" imgH="396" progId="TCLayout.ActiveDocument.1">
                  <p:embed/>
                </p:oleObj>
              </mc:Choice>
              <mc:Fallback>
                <p:oleObj name="think-cell Slide" r:id="rId25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 userDrawn="1"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 userDrawn="1"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1" y="6191250"/>
            <a:ext cx="23685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6184206"/>
            <a:ext cx="2940051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3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94697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6" progId="TCLayout.ActiveDocument.1">
                  <p:embed/>
                </p:oleObj>
              </mc:Choice>
              <mc:Fallback>
                <p:oleObj name="think-cell Slide" r:id="rId13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 userDrawn="1"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 userDrawn="1"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1" y="6191250"/>
            <a:ext cx="23685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6184206"/>
            <a:ext cx="2940051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1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8111C9-D7D5-F141-AF0A-40BBFCFF12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53"/>
            <a:ext cx="121974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49C21-2FB8-6C43-9A83-2240B82F411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1BF4A-44E3-C245-A789-6510F456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8600"/>
            <a:ext cx="10515600" cy="91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6B67B-633E-9A42-AC03-07E1947E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4" y="1524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0"/>
              </a:spcAft>
              <a:buClr>
                <a:schemeClr val="accent4"/>
              </a:buClr>
              <a:buSzPct val="85000"/>
              <a:buFont typeface=".Lucida Grande UI Regular"/>
              <a:buChar char="◆"/>
              <a:tabLst/>
            </a:pPr>
            <a:r>
              <a:rPr lang="en-US" dirty="0"/>
              <a:t>Click to edit Master text styles</a:t>
            </a:r>
          </a:p>
          <a:p>
            <a:pPr marL="625474" lvl="1">
              <a:buClr>
                <a:schemeClr val="accent4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Second level</a:t>
            </a:r>
          </a:p>
          <a:p>
            <a:pPr lvl="2">
              <a:buClr>
                <a:schemeClr val="accent4"/>
              </a:buClr>
              <a:tabLst/>
            </a:pPr>
            <a:r>
              <a:rPr lang="en-US" dirty="0"/>
              <a:t>Third level</a:t>
            </a:r>
          </a:p>
          <a:p>
            <a:pPr lvl="3">
              <a:buClr>
                <a:schemeClr val="accent4"/>
              </a:buClr>
              <a:buSzPct val="100000"/>
              <a:buFont typeface="System Font Regular"/>
              <a:buChar char="–"/>
              <a:tabLst/>
            </a:pPr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D7D270-7D71-2448-BDD8-0EC8DC6D120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19908" y="6225101"/>
            <a:ext cx="1655064" cy="617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7FE728-FC0A-494D-9D6D-307DB381A2D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1356" y="108604"/>
            <a:ext cx="668876" cy="114664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699A0D3-6412-EE4A-81E5-4F273593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6485140"/>
            <a:ext cx="6156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Christopher.t.steele3.mil@mail.mil                                                                                                    CUI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FE13D4-6E4D-474F-A9A3-90502264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094" y="6485140"/>
            <a:ext cx="77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A7C1-39F9-A74C-BFF1-0AAF2D5B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accent4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rd.research.va.gov/centers/core/sprint/API_SPRIN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.dimensions.ai/discover/public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rter.nih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296D-09D7-4ED7-9131-0FD81D771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303" y="590764"/>
            <a:ext cx="10124233" cy="1870007"/>
          </a:xfrm>
        </p:spPr>
        <p:txBody>
          <a:bodyPr>
            <a:noAutofit/>
          </a:bodyPr>
          <a:lstStyle/>
          <a:p>
            <a:r>
              <a:rPr lang="en-US" sz="3200" b="1" dirty="0"/>
              <a:t>Suicide Prevention Research Impact NeTwork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Review of Active Project Inventory (API)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2D44C-6DF8-4991-AA43-34ECE0F9F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977" y="3888711"/>
            <a:ext cx="9014157" cy="16952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/>
              <a:t>May 23, 2022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DC69B-24AC-45A0-9E09-FDAC1F0AE3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86" y="3338940"/>
            <a:ext cx="3647552" cy="33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73D1-7870-41B1-9E8A-C5C74A23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7" y="842059"/>
            <a:ext cx="11403066" cy="6095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n-lt"/>
              </a:rPr>
              <a:t>      Socio-Ecological Model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87FB8F51-A76C-E3DE-C6D3-A3572E727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115227"/>
              </p:ext>
            </p:extLst>
          </p:nvPr>
        </p:nvGraphicFramePr>
        <p:xfrm>
          <a:off x="494410" y="2074621"/>
          <a:ext cx="3394840" cy="263079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99333">
                  <a:extLst>
                    <a:ext uri="{9D8B030D-6E8A-4147-A177-3AD203B41FA5}">
                      <a16:colId xmlns:a16="http://schemas.microsoft.com/office/drawing/2014/main" val="3102329559"/>
                    </a:ext>
                  </a:extLst>
                </a:gridCol>
                <a:gridCol w="751427">
                  <a:extLst>
                    <a:ext uri="{9D8B030D-6E8A-4147-A177-3AD203B41FA5}">
                      <a16:colId xmlns:a16="http://schemas.microsoft.com/office/drawing/2014/main" val="2212577329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2205434929"/>
                    </a:ext>
                  </a:extLst>
                </a:gridCol>
              </a:tblGrid>
              <a:tr h="65178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Studies by Socio-Ecological Level FY2021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0240"/>
                  </a:ext>
                </a:extLst>
              </a:tr>
              <a:tr h="413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Community/Society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3726"/>
                  </a:ext>
                </a:extLst>
              </a:tr>
              <a:tr h="413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Individual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981492"/>
                  </a:ext>
                </a:extLst>
              </a:tr>
              <a:tr h="413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Community/Society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904755"/>
                  </a:ext>
                </a:extLst>
              </a:tr>
              <a:tr h="413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Relationship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081743"/>
                  </a:ext>
                </a:extLst>
              </a:tr>
              <a:tr h="326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651991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6A608B5-BF37-0143-95C9-6A464985D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982040"/>
              </p:ext>
            </p:extLst>
          </p:nvPr>
        </p:nvGraphicFramePr>
        <p:xfrm>
          <a:off x="8285883" y="2074620"/>
          <a:ext cx="3394840" cy="263079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99333">
                  <a:extLst>
                    <a:ext uri="{9D8B030D-6E8A-4147-A177-3AD203B41FA5}">
                      <a16:colId xmlns:a16="http://schemas.microsoft.com/office/drawing/2014/main" val="3102329559"/>
                    </a:ext>
                  </a:extLst>
                </a:gridCol>
                <a:gridCol w="751427">
                  <a:extLst>
                    <a:ext uri="{9D8B030D-6E8A-4147-A177-3AD203B41FA5}">
                      <a16:colId xmlns:a16="http://schemas.microsoft.com/office/drawing/2014/main" val="2212577329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2205434929"/>
                    </a:ext>
                  </a:extLst>
                </a:gridCol>
              </a:tblGrid>
              <a:tr h="5477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Studies by Socio-Ecological Level FY2023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0240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Community/Society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3726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981492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Community/Society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904755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Relationship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081743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541461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651991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365F281-9178-28EE-6309-80F4B20F4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678055"/>
              </p:ext>
            </p:extLst>
          </p:nvPr>
        </p:nvGraphicFramePr>
        <p:xfrm>
          <a:off x="4398580" y="2074621"/>
          <a:ext cx="3394840" cy="263079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99333">
                  <a:extLst>
                    <a:ext uri="{9D8B030D-6E8A-4147-A177-3AD203B41FA5}">
                      <a16:colId xmlns:a16="http://schemas.microsoft.com/office/drawing/2014/main" val="3102329559"/>
                    </a:ext>
                  </a:extLst>
                </a:gridCol>
                <a:gridCol w="751427">
                  <a:extLst>
                    <a:ext uri="{9D8B030D-6E8A-4147-A177-3AD203B41FA5}">
                      <a16:colId xmlns:a16="http://schemas.microsoft.com/office/drawing/2014/main" val="2212577329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2205434929"/>
                    </a:ext>
                  </a:extLst>
                </a:gridCol>
              </a:tblGrid>
              <a:tr h="5477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Studies by Socio-Ecological Level FY2022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0240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Community/Society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3726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Individual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73%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981492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Community/Society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904755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Relationship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8%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081743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3%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5541461"/>
                  </a:ext>
                </a:extLst>
              </a:tr>
              <a:tr h="347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Total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65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4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BB7B-158F-D743-FDF3-197ADDD3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407"/>
            <a:ext cx="10515600" cy="905684"/>
          </a:xfrm>
        </p:spPr>
        <p:txBody>
          <a:bodyPr/>
          <a:lstStyle/>
          <a:p>
            <a:pPr algn="ctr"/>
            <a:r>
              <a:rPr lang="en-US" dirty="0"/>
              <a:t>Socio-Ecological Model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825B39-F382-D12D-D0F8-D56132D68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55441"/>
              </p:ext>
            </p:extLst>
          </p:nvPr>
        </p:nvGraphicFramePr>
        <p:xfrm>
          <a:off x="8008883" y="1881178"/>
          <a:ext cx="4126799" cy="430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AC17F8-213C-2644-634D-1774CC1DC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20184"/>
              </p:ext>
            </p:extLst>
          </p:nvPr>
        </p:nvGraphicFramePr>
        <p:xfrm>
          <a:off x="1996966" y="2375217"/>
          <a:ext cx="2781683" cy="332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760F80-7E33-FB17-D008-19EE177A7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77576"/>
              </p:ext>
            </p:extLst>
          </p:nvPr>
        </p:nvGraphicFramePr>
        <p:xfrm>
          <a:off x="4443599" y="2223189"/>
          <a:ext cx="4382464" cy="356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53B3F9-CDDD-9E1A-AAE1-B63291E786CD}"/>
              </a:ext>
            </a:extLst>
          </p:cNvPr>
          <p:cNvSpPr txBox="1"/>
          <p:nvPr/>
        </p:nvSpPr>
        <p:spPr>
          <a:xfrm>
            <a:off x="2902851" y="2026785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E2224-BBE0-1C03-793B-190EE372913E}"/>
              </a:ext>
            </a:extLst>
          </p:cNvPr>
          <p:cNvSpPr txBox="1"/>
          <p:nvPr/>
        </p:nvSpPr>
        <p:spPr>
          <a:xfrm>
            <a:off x="6211667" y="2005885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3B0C6-DF17-99E0-B005-A4AE422E68CB}"/>
              </a:ext>
            </a:extLst>
          </p:cNvPr>
          <p:cNvSpPr txBox="1"/>
          <p:nvPr/>
        </p:nvSpPr>
        <p:spPr>
          <a:xfrm>
            <a:off x="9904356" y="2005886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FY2023</a:t>
            </a:r>
          </a:p>
        </p:txBody>
      </p:sp>
      <p:pic>
        <p:nvPicPr>
          <p:cNvPr id="13" name="Picture 1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70D54222-6DF9-CA75-B2BC-C77B9E3A7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" y="2581768"/>
            <a:ext cx="1665169" cy="28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7E11-A7CF-423E-B562-5C239F12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Project Key Words FY22-FY23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D67628-AF79-4485-9AC1-5D4394F21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29006"/>
              </p:ext>
            </p:extLst>
          </p:nvPr>
        </p:nvGraphicFramePr>
        <p:xfrm>
          <a:off x="437881" y="1442432"/>
          <a:ext cx="5550794" cy="5126527"/>
        </p:xfrm>
        <a:graphic>
          <a:graphicData uri="http://schemas.openxmlformats.org/drawingml/2006/table">
            <a:tbl>
              <a:tblPr/>
              <a:tblGrid>
                <a:gridCol w="3207126">
                  <a:extLst>
                    <a:ext uri="{9D8B030D-6E8A-4147-A177-3AD203B41FA5}">
                      <a16:colId xmlns:a16="http://schemas.microsoft.com/office/drawing/2014/main" val="2539193039"/>
                    </a:ext>
                  </a:extLst>
                </a:gridCol>
                <a:gridCol w="1171834">
                  <a:extLst>
                    <a:ext uri="{9D8B030D-6E8A-4147-A177-3AD203B41FA5}">
                      <a16:colId xmlns:a16="http://schemas.microsoft.com/office/drawing/2014/main" val="2665776387"/>
                    </a:ext>
                  </a:extLst>
                </a:gridCol>
                <a:gridCol w="1171834">
                  <a:extLst>
                    <a:ext uri="{9D8B030D-6E8A-4147-A177-3AD203B41FA5}">
                      <a16:colId xmlns:a16="http://schemas.microsoft.com/office/drawing/2014/main" val="1643580674"/>
                    </a:ext>
                  </a:extLst>
                </a:gridCol>
              </a:tblGrid>
              <a:tr h="38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Key words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6094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Risk assessment/stratification/screening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38 (30%)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(26%)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9975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Predictive modeling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 (17%)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(12%)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37267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Psychotherapy intervention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 (17%)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(18%)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38871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Mental health diagnosis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(16%)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(18%)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5884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Qualitative methods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(16%)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(16%)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73364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Social determinants of health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 (15%)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(13%)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556111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Biological or Behavioral risk marker 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 (14%)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(18%)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33694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Brief interventions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 (13%)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(20%)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668958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Lethal means safety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 (13%)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(9%)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95852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Non-clinical interventions (e.g. community-level)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 (10%)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51402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Crisis Intervention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 (8%)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(7%)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63658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Natural language processing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(7%)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76639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Safety Planning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(7%)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(9%)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91448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mHealth (mobile/web application development/testing)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 (6%)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(7%)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21038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Peers assisting with intervention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 (6%)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(7%)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655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E0FD7-1470-4E80-B307-20C3B5AF9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47752"/>
              </p:ext>
            </p:extLst>
          </p:nvPr>
        </p:nvGraphicFramePr>
        <p:xfrm>
          <a:off x="6203327" y="1442434"/>
          <a:ext cx="5550793" cy="5126529"/>
        </p:xfrm>
        <a:graphic>
          <a:graphicData uri="http://schemas.openxmlformats.org/drawingml/2006/table">
            <a:tbl>
              <a:tblPr bandRow="1"/>
              <a:tblGrid>
                <a:gridCol w="3220343">
                  <a:extLst>
                    <a:ext uri="{9D8B030D-6E8A-4147-A177-3AD203B41FA5}">
                      <a16:colId xmlns:a16="http://schemas.microsoft.com/office/drawing/2014/main" val="2724066133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32853066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1905815984"/>
                    </a:ext>
                  </a:extLst>
                </a:gridCol>
              </a:tblGrid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Key words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96635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Pharmacological interventions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8879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language processing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4927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development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101812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Caregivers and supports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1809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Crisis lines (including text, chat, web, etc.)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727503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Genomics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503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disparities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42649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messaging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71361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TBI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830583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pain and/or opioid use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2748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Insomnia/sleep problems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5584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Pandemics (including COVID) and suicide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93355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use and/or substance use disorders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316510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Pharmacoepidemiology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267013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 development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94752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Non-mental health medical comorbidity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83788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 (personalized) medicine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61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7E11-A7CF-423E-B562-5C239F12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Project Key Words FY22-FY23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D67628-AF79-4485-9AC1-5D4394F21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331441"/>
              </p:ext>
            </p:extLst>
          </p:nvPr>
        </p:nvGraphicFramePr>
        <p:xfrm>
          <a:off x="437881" y="1442432"/>
          <a:ext cx="5550794" cy="5126527"/>
        </p:xfrm>
        <a:graphic>
          <a:graphicData uri="http://schemas.openxmlformats.org/drawingml/2006/table">
            <a:tbl>
              <a:tblPr/>
              <a:tblGrid>
                <a:gridCol w="3207126">
                  <a:extLst>
                    <a:ext uri="{9D8B030D-6E8A-4147-A177-3AD203B41FA5}">
                      <a16:colId xmlns:a16="http://schemas.microsoft.com/office/drawing/2014/main" val="2539193039"/>
                    </a:ext>
                  </a:extLst>
                </a:gridCol>
                <a:gridCol w="1171834">
                  <a:extLst>
                    <a:ext uri="{9D8B030D-6E8A-4147-A177-3AD203B41FA5}">
                      <a16:colId xmlns:a16="http://schemas.microsoft.com/office/drawing/2014/main" val="2665776387"/>
                    </a:ext>
                  </a:extLst>
                </a:gridCol>
                <a:gridCol w="1171834">
                  <a:extLst>
                    <a:ext uri="{9D8B030D-6E8A-4147-A177-3AD203B41FA5}">
                      <a16:colId xmlns:a16="http://schemas.microsoft.com/office/drawing/2014/main" val="1643580674"/>
                    </a:ext>
                  </a:extLst>
                </a:gridCol>
              </a:tblGrid>
              <a:tr h="38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Key words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6094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Risk assessment/stratification/screening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38 (30%)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(26%)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9975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Predictive modeling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 (17%)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 (12%)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37267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Psychotherapy intervention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 (17%)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(18%)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38871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Mental health diagnosis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(16%)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(18%)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5884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Qualitative methods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(16%)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(16%)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73364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Social determinants of health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 (15%)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(13%)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556111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Biological or Behavioral risk marker 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 (14%)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28 (18%)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33694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Brief interventions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 (13%)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30 (20%)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668958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Lethal means safety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 (13%)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(9%)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95852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Non-clinical interventions (e.g. community-level)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 (10%)</a:t>
                      </a:r>
                      <a:endParaRPr lang="en-US" sz="12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51402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Crisis Intervention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 (8%)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(7%)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63658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Natural language processing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(7%)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76639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Safety Planning</a:t>
                      </a:r>
                      <a:endParaRPr lang="en-US" sz="1200" b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 (7%)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(9%)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91448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mHealth (mobile/web application development/testing)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 (6%)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(7%)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210383"/>
                  </a:ext>
                </a:extLst>
              </a:tr>
              <a:tr h="30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Peers assisting with intervention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 (6%)</a:t>
                      </a:r>
                      <a:endParaRPr lang="en-US" sz="12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(7%)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655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E0FD7-1470-4E80-B307-20C3B5AF9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2040"/>
              </p:ext>
            </p:extLst>
          </p:nvPr>
        </p:nvGraphicFramePr>
        <p:xfrm>
          <a:off x="6203327" y="1442434"/>
          <a:ext cx="5550793" cy="5126529"/>
        </p:xfrm>
        <a:graphic>
          <a:graphicData uri="http://schemas.openxmlformats.org/drawingml/2006/table">
            <a:tbl>
              <a:tblPr bandRow="1"/>
              <a:tblGrid>
                <a:gridCol w="3220343">
                  <a:extLst>
                    <a:ext uri="{9D8B030D-6E8A-4147-A177-3AD203B41FA5}">
                      <a16:colId xmlns:a16="http://schemas.microsoft.com/office/drawing/2014/main" val="2724066133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32853066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1905815984"/>
                    </a:ext>
                  </a:extLst>
                </a:gridCol>
              </a:tblGrid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Key words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96635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Pharmacological interventions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(8%)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8879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language processing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4927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development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101812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Caregivers and supports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1809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Crisis lines (including text, chat, web, etc.)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727503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Genomics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1503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disparities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42649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messaging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71361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TBI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(6%)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830583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pain and/or opioid use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2748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Insomnia/sleep problems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55844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Pandemics (including COVID) and suicide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93355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use and/or substance use disorders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316510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Pharmacoepidemiology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(4%)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267013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 development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(3%)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94752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Non-mental health medical comorbidity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83788"/>
                  </a:ext>
                </a:extLst>
              </a:tr>
              <a:tr h="281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Precision (personalized) medicine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 (2%)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 (5%)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1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FA4F-CBC4-CE60-7B72-99DE75FF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638"/>
            <a:ext cx="10515600" cy="664417"/>
          </a:xfrm>
        </p:spPr>
        <p:txBody>
          <a:bodyPr/>
          <a:lstStyle/>
          <a:p>
            <a:pPr algn="ctr"/>
            <a:r>
              <a:rPr lang="en-US" sz="3400" dirty="0"/>
              <a:t>Possible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553F-8A37-D9E2-BB76-7C98E5A6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15957"/>
            <a:ext cx="11254902" cy="542803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Needs assessment</a:t>
            </a:r>
          </a:p>
          <a:p>
            <a:pPr lvl="1"/>
            <a:r>
              <a:rPr lang="en-US" dirty="0"/>
              <a:t>What do people who use these data </a:t>
            </a:r>
            <a:r>
              <a:rPr lang="en-US" i="1" dirty="0"/>
              <a:t>need</a:t>
            </a:r>
            <a:r>
              <a:rPr lang="en-US" dirty="0"/>
              <a:t>? </a:t>
            </a:r>
            <a:r>
              <a:rPr lang="en-US" u="sng" dirty="0"/>
              <a:t>Audiences include</a:t>
            </a:r>
            <a:r>
              <a:rPr lang="en-US" dirty="0"/>
              <a:t>:</a:t>
            </a:r>
          </a:p>
          <a:p>
            <a:pPr lvl="2"/>
            <a:r>
              <a:rPr lang="en-US" sz="2200" dirty="0"/>
              <a:t>Operations/Program offices (Clinical and Research)</a:t>
            </a:r>
          </a:p>
          <a:p>
            <a:pPr lvl="2"/>
            <a:r>
              <a:rPr lang="en-US" sz="2200" dirty="0"/>
              <a:t>Congress</a:t>
            </a:r>
          </a:p>
          <a:p>
            <a:pPr lvl="2"/>
            <a:r>
              <a:rPr lang="en-US" sz="2200" dirty="0"/>
              <a:t>Investigators</a:t>
            </a:r>
          </a:p>
          <a:p>
            <a:pPr lvl="2"/>
            <a:r>
              <a:rPr lang="en-US" sz="2200" dirty="0"/>
              <a:t>Outside groups (e.g., DoD; NIMH)</a:t>
            </a:r>
          </a:p>
          <a:p>
            <a:r>
              <a:rPr lang="en-US" dirty="0">
                <a:solidFill>
                  <a:schemeClr val="tx1"/>
                </a:solidFill>
              </a:rPr>
              <a:t>(Eliminate socioecological model—too hard to code—not needed?)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Improved API data management system</a:t>
            </a:r>
          </a:p>
          <a:p>
            <a:pPr lvl="1"/>
            <a:r>
              <a:rPr lang="en-US" dirty="0"/>
              <a:t>More complete data across ORD and Operations</a:t>
            </a:r>
          </a:p>
          <a:p>
            <a:pPr lvl="1"/>
            <a:r>
              <a:rPr lang="en-US" dirty="0"/>
              <a:t>Standardization across ORD—single database?</a:t>
            </a:r>
          </a:p>
          <a:p>
            <a:pPr lvl="1"/>
            <a:r>
              <a:rPr lang="en-US" dirty="0"/>
              <a:t>Standardized information from PIs required during JIT process</a:t>
            </a:r>
          </a:p>
          <a:p>
            <a:pPr lvl="1"/>
            <a:r>
              <a:rPr lang="en-US" dirty="0"/>
              <a:t>Improved search functionality</a:t>
            </a:r>
          </a:p>
          <a:p>
            <a:pPr lvl="1"/>
            <a:r>
              <a:rPr lang="en-US" dirty="0"/>
              <a:t>What to do with NIH and other non-VA-funded research?</a:t>
            </a:r>
          </a:p>
        </p:txBody>
      </p:sp>
    </p:spTree>
    <p:extLst>
      <p:ext uri="{BB962C8B-B14F-4D97-AF65-F5344CB8AC3E}">
        <p14:creationId xmlns:p14="http://schemas.microsoft.com/office/powerpoint/2010/main" val="20716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8A7A-D932-16C9-BE57-07595B95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110"/>
            <a:ext cx="10515600" cy="905684"/>
          </a:xfrm>
        </p:spPr>
        <p:txBody>
          <a:bodyPr/>
          <a:lstStyle/>
          <a:p>
            <a:pPr algn="ctr"/>
            <a:r>
              <a:rPr lang="en-US" dirty="0"/>
              <a:t>Current API (on SPRINT website)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3155-0996-5626-CCCB-C6938B025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340"/>
            <a:ext cx="10515600" cy="291819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https://www.hsrd.research.va.gov/centers/core/sprint/API_SPRINT.html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F572-AD59-402E-8A49-BDF0B9D8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08" y="643272"/>
            <a:ext cx="10515600" cy="510396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Active Projects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7A96-C3D6-47BC-AD72-A9C5D630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53668"/>
            <a:ext cx="11544300" cy="52851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u="sng" dirty="0">
                <a:solidFill>
                  <a:schemeClr val="tx1"/>
                </a:solidFill>
                <a:latin typeface="+mn-lt"/>
              </a:rPr>
              <a:t>SPRINT Goal #2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“</a:t>
            </a:r>
            <a:r>
              <a:rPr lang="en-US" sz="2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Maintain an </a:t>
            </a:r>
            <a:r>
              <a:rPr lang="en-US" sz="22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Active Projects Inventory</a:t>
            </a:r>
            <a:r>
              <a:rPr lang="en-US" sz="2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(API) containing information about VHA and non-VHA health services and clinical SP research activities, VHA operations-funded SP demonstration projects, and up-to-date information on evidence underlying SP interventions.”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API Includes: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Active research and operations SP projects in Veteran (and military) populations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Projects with current funding during FY2023 as well as others with pending funding.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Projects required at least one aim/goal specifically focusing on suicide prevention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Databases and data sources: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 RAFT active project lists, distributed quarterly from Bob O’Brien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of VA funding announcements and lists posted on the VA ORD website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Dimensions (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https://va.dimensions.ai/discover/publication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NIH Reporter (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https://reporter.nih.gov/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 funding project lists (periodically) including OMHSP, VISN 2 CoE, and RM MIRECC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 of mouth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 communications with investigators of funded projects</a:t>
            </a: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5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1D18-A11A-9CC8-D618-B2F2747B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 collect and organize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5957-79B1-47AB-405D-1423E676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aims, objectives, abstract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 &amp; Co-I name, location, and facility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organization/line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start and end date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funding/ID number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 Source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Socioecological level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health approach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type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Keyword(s)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population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2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88D8-E4BA-9A4D-5677-5B1F30D9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Limitations/Challenges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65F7-6489-694D-F3E0-5B01DD21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021" y="1586721"/>
            <a:ext cx="10515600" cy="483353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Dependent on what is in RAFT</a:t>
            </a:r>
          </a:p>
          <a:p>
            <a:pPr lvl="1"/>
            <a:r>
              <a:rPr lang="en-US" dirty="0"/>
              <a:t>Missing newest funded projects</a:t>
            </a:r>
          </a:p>
          <a:p>
            <a:pPr lvl="1"/>
            <a:r>
              <a:rPr lang="en-US" dirty="0"/>
              <a:t>Missing some projects (e.g., CDAs; SWIFTS, etc.)</a:t>
            </a:r>
          </a:p>
          <a:p>
            <a:pPr lvl="1"/>
            <a:r>
              <a:rPr lang="en-US" dirty="0"/>
              <a:t>RAFT definitions of suicide prevention doesn’t always fit with ours</a:t>
            </a:r>
          </a:p>
          <a:p>
            <a:r>
              <a:rPr lang="en-US" dirty="0">
                <a:solidFill>
                  <a:schemeClr val="tx1"/>
                </a:solidFill>
              </a:rPr>
              <a:t>Hard to code and search for certain features of projects</a:t>
            </a:r>
          </a:p>
          <a:p>
            <a:pPr lvl="1"/>
            <a:r>
              <a:rPr lang="en-US" dirty="0"/>
              <a:t>Standardization would be helpful</a:t>
            </a:r>
          </a:p>
          <a:p>
            <a:r>
              <a:rPr lang="en-US" dirty="0">
                <a:solidFill>
                  <a:schemeClr val="tx1"/>
                </a:solidFill>
              </a:rPr>
              <a:t>Needs vary across users and over time</a:t>
            </a:r>
          </a:p>
          <a:p>
            <a:r>
              <a:rPr lang="en-US" dirty="0">
                <a:solidFill>
                  <a:schemeClr val="tx1"/>
                </a:solidFill>
              </a:rPr>
              <a:t>Manual effort is considerable</a:t>
            </a:r>
          </a:p>
          <a:p>
            <a:pPr lvl="1"/>
            <a:r>
              <a:rPr lang="en-US" dirty="0"/>
              <a:t>Manual RAFT pulls</a:t>
            </a:r>
          </a:p>
          <a:p>
            <a:pPr lvl="1"/>
            <a:r>
              <a:rPr lang="en-US" dirty="0"/>
              <a:t>Additional information needed from investigators</a:t>
            </a:r>
          </a:p>
          <a:p>
            <a:pPr lvl="1"/>
            <a:r>
              <a:rPr lang="en-US" dirty="0"/>
              <a:t>Coding dependent on investigators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0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778C-6D42-37BA-2F01-01E57C08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 Funded Projects FY2022/2023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EE08BE8-5A5D-135A-6D0A-6DA6F6BC4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414025"/>
              </p:ext>
            </p:extLst>
          </p:nvPr>
        </p:nvGraphicFramePr>
        <p:xfrm>
          <a:off x="3560323" y="2004854"/>
          <a:ext cx="3143980" cy="4616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226986">
                  <a:extLst>
                    <a:ext uri="{9D8B030D-6E8A-4147-A177-3AD203B41FA5}">
                      <a16:colId xmlns:a16="http://schemas.microsoft.com/office/drawing/2014/main" val="4248935407"/>
                    </a:ext>
                  </a:extLst>
                </a:gridCol>
                <a:gridCol w="916994">
                  <a:extLst>
                    <a:ext uri="{9D8B030D-6E8A-4147-A177-3AD203B41FA5}">
                      <a16:colId xmlns:a16="http://schemas.microsoft.com/office/drawing/2014/main" val="4214465961"/>
                    </a:ext>
                  </a:extLst>
                </a:gridCol>
              </a:tblGrid>
              <a:tr h="29058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VA Studies FY2023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N=152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 unique investigators</a:t>
                      </a: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59717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Funding department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Study Count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54820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HSRD/QUERI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3147167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CSRD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524343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RRD (includes SPIRE)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023064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OMHSP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9223359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Center of Excellence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432723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SPRINT planning award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0627884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6421946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MIRECC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5312549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570461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ORH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169698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VISN-funded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7932423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Partnered ORD/Operations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904255"/>
                  </a:ext>
                </a:extLst>
              </a:tr>
              <a:tr h="290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1252097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AA13986-C800-8143-2849-C2F7CC118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2631"/>
              </p:ext>
            </p:extLst>
          </p:nvPr>
        </p:nvGraphicFramePr>
        <p:xfrm>
          <a:off x="6704303" y="2004853"/>
          <a:ext cx="5487697" cy="443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958025C6-E36E-F99B-6D27-CC988A39A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808699"/>
              </p:ext>
            </p:extLst>
          </p:nvPr>
        </p:nvGraphicFramePr>
        <p:xfrm>
          <a:off x="137808" y="2004852"/>
          <a:ext cx="3068558" cy="46254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88426">
                  <a:extLst>
                    <a:ext uri="{9D8B030D-6E8A-4147-A177-3AD203B41FA5}">
                      <a16:colId xmlns:a16="http://schemas.microsoft.com/office/drawing/2014/main" val="1386387615"/>
                    </a:ext>
                  </a:extLst>
                </a:gridCol>
                <a:gridCol w="1080132">
                  <a:extLst>
                    <a:ext uri="{9D8B030D-6E8A-4147-A177-3AD203B41FA5}">
                      <a16:colId xmlns:a16="http://schemas.microsoft.com/office/drawing/2014/main" val="944901954"/>
                    </a:ext>
                  </a:extLst>
                </a:gridCol>
              </a:tblGrid>
              <a:tr h="3665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VA Studies FY2022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N=126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 unique investigators</a:t>
                      </a: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54943"/>
                  </a:ext>
                </a:extLst>
              </a:tr>
              <a:tr h="339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Funding Source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Study Count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05655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HSRD/QUERI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074245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CSRD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348891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Other OMHSP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90294"/>
                  </a:ext>
                </a:extLst>
              </a:tr>
              <a:tr h="296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SPRINT Planning Awards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496844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Center of Excellence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252289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Office of Rural Health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3032481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RRD (includes SPIRE)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1649643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MIRECC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1839865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Other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511029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BLRD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225919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Partnered ORD/Operations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2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3150730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VISN-Funded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231033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SWIFTS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6971473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3304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F09830-0D71-3222-2FDA-1BD51B8CD022}"/>
              </a:ext>
            </a:extLst>
          </p:cNvPr>
          <p:cNvSpPr txBox="1"/>
          <p:nvPr/>
        </p:nvSpPr>
        <p:spPr>
          <a:xfrm>
            <a:off x="8582585" y="5995175"/>
            <a:ext cx="32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FY2023 Project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212345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73D1-7870-41B1-9E8A-C5C74A23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67" y="875713"/>
            <a:ext cx="11403066" cy="90568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n-lt"/>
              </a:rPr>
              <a:t>	 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VA-funded Projects by Study Type		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EA0A13-10D7-4A16-BBBE-39A06ED3F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67881"/>
              </p:ext>
            </p:extLst>
          </p:nvPr>
        </p:nvGraphicFramePr>
        <p:xfrm>
          <a:off x="394468" y="1970689"/>
          <a:ext cx="3420209" cy="377532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95311">
                  <a:extLst>
                    <a:ext uri="{9D8B030D-6E8A-4147-A177-3AD203B41FA5}">
                      <a16:colId xmlns:a16="http://schemas.microsoft.com/office/drawing/2014/main" val="2777951304"/>
                    </a:ext>
                  </a:extLst>
                </a:gridCol>
                <a:gridCol w="712449">
                  <a:extLst>
                    <a:ext uri="{9D8B030D-6E8A-4147-A177-3AD203B41FA5}">
                      <a16:colId xmlns:a16="http://schemas.microsoft.com/office/drawing/2014/main" val="1522774492"/>
                    </a:ext>
                  </a:extLst>
                </a:gridCol>
                <a:gridCol w="712449">
                  <a:extLst>
                    <a:ext uri="{9D8B030D-6E8A-4147-A177-3AD203B41FA5}">
                      <a16:colId xmlns:a16="http://schemas.microsoft.com/office/drawing/2014/main" val="1941441891"/>
                    </a:ext>
                  </a:extLst>
                </a:gridCol>
              </a:tblGrid>
              <a:tr h="37673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Projects by Study Type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FY2021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08427"/>
                  </a:ext>
                </a:extLst>
              </a:tr>
              <a:tr h="3420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Study Type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43724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Other Observational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525354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Observational-Cohort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83642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Intervention-Pilot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171967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Intervention-Trial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765449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Implementation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945088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Other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203573"/>
                  </a:ext>
                </a:extLst>
              </a:tr>
              <a:tr h="466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Bench/Animal Experimental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274485"/>
                  </a:ext>
                </a:extLst>
              </a:tr>
              <a:tr h="370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191957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40D819-4EB0-85E2-AA70-46F296AE4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71173"/>
              </p:ext>
            </p:extLst>
          </p:nvPr>
        </p:nvGraphicFramePr>
        <p:xfrm>
          <a:off x="8130205" y="1962804"/>
          <a:ext cx="3504747" cy="377532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064061">
                  <a:extLst>
                    <a:ext uri="{9D8B030D-6E8A-4147-A177-3AD203B41FA5}">
                      <a16:colId xmlns:a16="http://schemas.microsoft.com/office/drawing/2014/main" val="2759745152"/>
                    </a:ext>
                  </a:extLst>
                </a:gridCol>
                <a:gridCol w="720343">
                  <a:extLst>
                    <a:ext uri="{9D8B030D-6E8A-4147-A177-3AD203B41FA5}">
                      <a16:colId xmlns:a16="http://schemas.microsoft.com/office/drawing/2014/main" val="1757662642"/>
                    </a:ext>
                  </a:extLst>
                </a:gridCol>
                <a:gridCol w="720343">
                  <a:extLst>
                    <a:ext uri="{9D8B030D-6E8A-4147-A177-3AD203B41FA5}">
                      <a16:colId xmlns:a16="http://schemas.microsoft.com/office/drawing/2014/main" val="1728845485"/>
                    </a:ext>
                  </a:extLst>
                </a:gridCol>
              </a:tblGrid>
              <a:tr h="4197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Number of Projects by Study Type FY2023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63789"/>
                  </a:ext>
                </a:extLst>
              </a:tr>
              <a:tr h="325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Study type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53910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Observational-Cohort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922392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Intervention-Trial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840708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Other Observational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050877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Intervention-Pilot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160856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103588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938068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Implementation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017667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Bench/Animal Experimental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971710"/>
                  </a:ext>
                </a:extLst>
              </a:tr>
              <a:tr h="336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4999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92F9CE-26D8-A018-D242-F3B148B16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95928"/>
              </p:ext>
            </p:extLst>
          </p:nvPr>
        </p:nvGraphicFramePr>
        <p:xfrm>
          <a:off x="4138777" y="1962807"/>
          <a:ext cx="3667328" cy="377533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042458">
                  <a:extLst>
                    <a:ext uri="{9D8B030D-6E8A-4147-A177-3AD203B41FA5}">
                      <a16:colId xmlns:a16="http://schemas.microsoft.com/office/drawing/2014/main" val="557650820"/>
                    </a:ext>
                  </a:extLst>
                </a:gridCol>
                <a:gridCol w="812435">
                  <a:extLst>
                    <a:ext uri="{9D8B030D-6E8A-4147-A177-3AD203B41FA5}">
                      <a16:colId xmlns:a16="http://schemas.microsoft.com/office/drawing/2014/main" val="3905516575"/>
                    </a:ext>
                  </a:extLst>
                </a:gridCol>
                <a:gridCol w="812435">
                  <a:extLst>
                    <a:ext uri="{9D8B030D-6E8A-4147-A177-3AD203B41FA5}">
                      <a16:colId xmlns:a16="http://schemas.microsoft.com/office/drawing/2014/main" val="704744391"/>
                    </a:ext>
                  </a:extLst>
                </a:gridCol>
              </a:tblGrid>
              <a:tr h="39901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Projects by Study Type FY2022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4578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Study Type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80807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Observational-Cohort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645925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Other Observational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377505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Intervention-Trial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544007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 Intervention-Pilot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008474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Implementation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847152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 Other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528383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Bench/Animal Experimental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144539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NR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169656"/>
                  </a:ext>
                </a:extLst>
              </a:tr>
              <a:tr h="3376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77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3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FFBE27-50E7-5CBB-DF6B-EBB9C2913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816194"/>
            <a:ext cx="2178081" cy="270243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E19CA9-BB16-5A8F-7C88-B895A077F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229558"/>
              </p:ext>
            </p:extLst>
          </p:nvPr>
        </p:nvGraphicFramePr>
        <p:xfrm>
          <a:off x="8077191" y="2281191"/>
          <a:ext cx="4256104" cy="366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935939-9DCA-3034-4B90-E1FE837E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04"/>
            <a:ext cx="10873902" cy="905684"/>
          </a:xfrm>
        </p:spPr>
        <p:txBody>
          <a:bodyPr/>
          <a:lstStyle/>
          <a:p>
            <a:r>
              <a:rPr lang="en-US" dirty="0"/>
              <a:t>FY2021 – FY2023 Projects by Study Type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62352C-D47F-E5D1-8A86-DB68276AC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786623"/>
              </p:ext>
            </p:extLst>
          </p:nvPr>
        </p:nvGraphicFramePr>
        <p:xfrm>
          <a:off x="4695295" y="2407099"/>
          <a:ext cx="4120055" cy="328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4D8335-A309-5D0D-3780-60830D8A7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914045"/>
              </p:ext>
            </p:extLst>
          </p:nvPr>
        </p:nvGraphicFramePr>
        <p:xfrm>
          <a:off x="1361195" y="2584482"/>
          <a:ext cx="3804856" cy="328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996466-0346-829B-6135-D4DC5037533C}"/>
              </a:ext>
            </a:extLst>
          </p:cNvPr>
          <p:cNvSpPr txBox="1"/>
          <p:nvPr/>
        </p:nvSpPr>
        <p:spPr>
          <a:xfrm>
            <a:off x="9910177" y="1998080"/>
            <a:ext cx="1026312" cy="36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BC6C2-3FF8-366D-B8DE-121456D672A9}"/>
              </a:ext>
            </a:extLst>
          </p:cNvPr>
          <p:cNvSpPr txBox="1"/>
          <p:nvPr/>
        </p:nvSpPr>
        <p:spPr>
          <a:xfrm>
            <a:off x="6242167" y="1996788"/>
            <a:ext cx="102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DC50C-57DF-C71D-E71B-1E9EDECC2287}"/>
              </a:ext>
            </a:extLst>
          </p:cNvPr>
          <p:cNvSpPr txBox="1"/>
          <p:nvPr/>
        </p:nvSpPr>
        <p:spPr>
          <a:xfrm>
            <a:off x="2908435" y="1996788"/>
            <a:ext cx="102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FY2021</a:t>
            </a:r>
          </a:p>
        </p:txBody>
      </p:sp>
    </p:spTree>
    <p:extLst>
      <p:ext uri="{BB962C8B-B14F-4D97-AF65-F5344CB8AC3E}">
        <p14:creationId xmlns:p14="http://schemas.microsoft.com/office/powerpoint/2010/main" val="48093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73D1-7870-41B1-9E8A-C5C74A23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7" y="836363"/>
            <a:ext cx="11403066" cy="6095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n-lt"/>
              </a:rPr>
              <a:t>Public Health Approach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31A8B2-57D3-4FC6-B7E7-9F57F1358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39452"/>
              </p:ext>
            </p:extLst>
          </p:nvPr>
        </p:nvGraphicFramePr>
        <p:xfrm>
          <a:off x="277657" y="2232693"/>
          <a:ext cx="3596411" cy="3179443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40334">
                  <a:extLst>
                    <a:ext uri="{9D8B030D-6E8A-4147-A177-3AD203B41FA5}">
                      <a16:colId xmlns:a16="http://schemas.microsoft.com/office/drawing/2014/main" val="75433992"/>
                    </a:ext>
                  </a:extLst>
                </a:gridCol>
                <a:gridCol w="995015">
                  <a:extLst>
                    <a:ext uri="{9D8B030D-6E8A-4147-A177-3AD203B41FA5}">
                      <a16:colId xmlns:a16="http://schemas.microsoft.com/office/drawing/2014/main" val="2603987195"/>
                    </a:ext>
                  </a:extLst>
                </a:gridCol>
                <a:gridCol w="961062">
                  <a:extLst>
                    <a:ext uri="{9D8B030D-6E8A-4147-A177-3AD203B41FA5}">
                      <a16:colId xmlns:a16="http://schemas.microsoft.com/office/drawing/2014/main" val="4030507610"/>
                    </a:ext>
                  </a:extLst>
                </a:gridCol>
              </a:tblGrid>
              <a:tr h="5175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Studies by Public Health Approach FY2021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19"/>
                  </a:ext>
                </a:extLst>
              </a:tr>
              <a:tr h="492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Public Health Approach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26645"/>
                  </a:ext>
                </a:extLst>
              </a:tr>
              <a:tr h="5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 Selective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399037"/>
                  </a:ext>
                </a:extLst>
              </a:tr>
              <a:tr h="5424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 Universal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590927"/>
                  </a:ext>
                </a:extLst>
              </a:tr>
              <a:tr h="5424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 Indicated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6965213"/>
                  </a:ext>
                </a:extLst>
              </a:tr>
              <a:tr h="5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26476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F515EFC-787A-6504-4D80-C02516834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37242"/>
              </p:ext>
            </p:extLst>
          </p:nvPr>
        </p:nvGraphicFramePr>
        <p:xfrm>
          <a:off x="8256881" y="2205659"/>
          <a:ext cx="3524696" cy="3206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075807">
                  <a:extLst>
                    <a:ext uri="{9D8B030D-6E8A-4147-A177-3AD203B41FA5}">
                      <a16:colId xmlns:a16="http://schemas.microsoft.com/office/drawing/2014/main" val="1194204472"/>
                    </a:ext>
                  </a:extLst>
                </a:gridCol>
                <a:gridCol w="780171">
                  <a:extLst>
                    <a:ext uri="{9D8B030D-6E8A-4147-A177-3AD203B41FA5}">
                      <a16:colId xmlns:a16="http://schemas.microsoft.com/office/drawing/2014/main" val="2569328609"/>
                    </a:ext>
                  </a:extLst>
                </a:gridCol>
                <a:gridCol w="668718">
                  <a:extLst>
                    <a:ext uri="{9D8B030D-6E8A-4147-A177-3AD203B41FA5}">
                      <a16:colId xmlns:a16="http://schemas.microsoft.com/office/drawing/2014/main" val="114636242"/>
                    </a:ext>
                  </a:extLst>
                </a:gridCol>
              </a:tblGrid>
              <a:tr h="4739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Studies by Public Health Approach FY2023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71287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Public Health Approach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48478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Selective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1073798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Indicated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833752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761450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7800929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8294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C512D-F482-2B28-56F6-2556A9A4E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7922"/>
              </p:ext>
            </p:extLst>
          </p:nvPr>
        </p:nvGraphicFramePr>
        <p:xfrm>
          <a:off x="4325074" y="2232692"/>
          <a:ext cx="3596411" cy="317944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40334">
                  <a:extLst>
                    <a:ext uri="{9D8B030D-6E8A-4147-A177-3AD203B41FA5}">
                      <a16:colId xmlns:a16="http://schemas.microsoft.com/office/drawing/2014/main" val="75433992"/>
                    </a:ext>
                  </a:extLst>
                </a:gridCol>
                <a:gridCol w="995014">
                  <a:extLst>
                    <a:ext uri="{9D8B030D-6E8A-4147-A177-3AD203B41FA5}">
                      <a16:colId xmlns:a16="http://schemas.microsoft.com/office/drawing/2014/main" val="2603987195"/>
                    </a:ext>
                  </a:extLst>
                </a:gridCol>
                <a:gridCol w="961063">
                  <a:extLst>
                    <a:ext uri="{9D8B030D-6E8A-4147-A177-3AD203B41FA5}">
                      <a16:colId xmlns:a16="http://schemas.microsoft.com/office/drawing/2014/main" val="4030507610"/>
                    </a:ext>
                  </a:extLst>
                </a:gridCol>
              </a:tblGrid>
              <a:tr h="4351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Number of Studies by Public Health Approach FY2022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222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Public Health Approach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26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 Selective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3990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Indicated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5909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Universal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69652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46788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2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1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&#10;&#10;Description automatically generated with medium confidence">
            <a:extLst>
              <a:ext uri="{FF2B5EF4-FFF2-40B4-BE49-F238E27FC236}">
                <a16:creationId xmlns:a16="http://schemas.microsoft.com/office/drawing/2014/main" id="{47A37FE4-8ABC-0363-AB2F-52F2217B3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" y="2672630"/>
            <a:ext cx="1257736" cy="261654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1487D7-1F4C-2218-78C2-7B564C062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26794"/>
              </p:ext>
            </p:extLst>
          </p:nvPr>
        </p:nvGraphicFramePr>
        <p:xfrm>
          <a:off x="0" y="2333138"/>
          <a:ext cx="4382813" cy="362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70E94F-0436-A481-F167-78A8F821A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723835"/>
              </p:ext>
            </p:extLst>
          </p:nvPr>
        </p:nvGraphicFramePr>
        <p:xfrm>
          <a:off x="3937767" y="2251027"/>
          <a:ext cx="4488134" cy="345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A809A5-640C-8D61-B63E-27E9745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Health Approach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9895CB-AABE-85E2-A581-3AB231A6E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822751"/>
              </p:ext>
            </p:extLst>
          </p:nvPr>
        </p:nvGraphicFramePr>
        <p:xfrm>
          <a:off x="7605985" y="2251027"/>
          <a:ext cx="4382813" cy="362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3C0169-51B3-B656-9001-9F816E061D93}"/>
              </a:ext>
            </a:extLst>
          </p:cNvPr>
          <p:cNvSpPr txBox="1"/>
          <p:nvPr/>
        </p:nvSpPr>
        <p:spPr>
          <a:xfrm>
            <a:off x="2256114" y="1949640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50E65-6860-FAE2-0822-1EBC09032E8E}"/>
              </a:ext>
            </a:extLst>
          </p:cNvPr>
          <p:cNvSpPr txBox="1"/>
          <p:nvPr/>
        </p:nvSpPr>
        <p:spPr>
          <a:xfrm>
            <a:off x="5633545" y="1949640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04BDB-EDDF-72BB-EC9A-1E7C94898D62}"/>
              </a:ext>
            </a:extLst>
          </p:cNvPr>
          <p:cNvSpPr txBox="1"/>
          <p:nvPr/>
        </p:nvSpPr>
        <p:spPr>
          <a:xfrm>
            <a:off x="9473431" y="1949640"/>
            <a:ext cx="9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FY2023</a:t>
            </a:r>
          </a:p>
        </p:txBody>
      </p:sp>
    </p:spTree>
    <p:extLst>
      <p:ext uri="{BB962C8B-B14F-4D97-AF65-F5344CB8AC3E}">
        <p14:creationId xmlns:p14="http://schemas.microsoft.com/office/powerpoint/2010/main" val="2173693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 official colors">
  <a:themeElements>
    <a:clrScheme name="VA official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F72"/>
      </a:accent1>
      <a:accent2>
        <a:srgbClr val="0083BE"/>
      </a:accent2>
      <a:accent3>
        <a:srgbClr val="772432"/>
      </a:accent3>
      <a:accent4>
        <a:srgbClr val="C6262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official colors" id="{5E9E93AA-9438-4D47-A49A-EA7811546B98}" vid="{BDDB2F5F-5DE1-4642-AF15-190F17E72C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reen Banner/Lt Green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1E07F2C274044A140D89A2848318B" ma:contentTypeVersion="0" ma:contentTypeDescription="Create a new document." ma:contentTypeScope="" ma:versionID="96252eb261dcb8c93964b6fc62c193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D1CA74-B764-4185-9B4A-1D630D5E8ABB}"/>
</file>

<file path=customXml/itemProps2.xml><?xml version="1.0" encoding="utf-8"?>
<ds:datastoreItem xmlns:ds="http://schemas.openxmlformats.org/officeDocument/2006/customXml" ds:itemID="{8E890AE1-8FEE-4803-B9DE-70AF888301C0}"/>
</file>

<file path=customXml/itemProps3.xml><?xml version="1.0" encoding="utf-8"?>
<ds:datastoreItem xmlns:ds="http://schemas.openxmlformats.org/officeDocument/2006/customXml" ds:itemID="{062D435C-17D9-42D2-AF6D-0CB6627603C1}"/>
</file>

<file path=docProps/app.xml><?xml version="1.0" encoding="utf-8"?>
<Properties xmlns="http://schemas.openxmlformats.org/officeDocument/2006/extended-properties" xmlns:vt="http://schemas.openxmlformats.org/officeDocument/2006/docPropsVTypes">
  <Template>VA official colors</Template>
  <TotalTime>4108</TotalTime>
  <Words>1866</Words>
  <Application>Microsoft Office PowerPoint</Application>
  <PresentationFormat>Widescreen</PresentationFormat>
  <Paragraphs>570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.Lucida Grande UI Regular</vt:lpstr>
      <vt:lpstr>Arial</vt:lpstr>
      <vt:lpstr>Arial Narrow</vt:lpstr>
      <vt:lpstr>Calibri</vt:lpstr>
      <vt:lpstr>Calibri Light</vt:lpstr>
      <vt:lpstr>Georgia</vt:lpstr>
      <vt:lpstr>Symbol</vt:lpstr>
      <vt:lpstr>System Font Regular</vt:lpstr>
      <vt:lpstr>Wingdings</vt:lpstr>
      <vt:lpstr>VA official colors</vt:lpstr>
      <vt:lpstr>Office Theme</vt:lpstr>
      <vt:lpstr>Custom Design</vt:lpstr>
      <vt:lpstr>7_Office Theme</vt:lpstr>
      <vt:lpstr>12_Office Theme</vt:lpstr>
      <vt:lpstr>1_Office Theme</vt:lpstr>
      <vt:lpstr>8_Office Theme</vt:lpstr>
      <vt:lpstr>Green Banner/Lt Green BG</vt:lpstr>
      <vt:lpstr>think-cell Slide</vt:lpstr>
      <vt:lpstr>Suicide Prevention Research Impact NeTwork  Review of Active Project Inventory (API)</vt:lpstr>
      <vt:lpstr>Active Projects Inventory</vt:lpstr>
      <vt:lpstr>Data we collect and organize</vt:lpstr>
      <vt:lpstr>API Limitations/Challenges</vt:lpstr>
      <vt:lpstr>VA Funded Projects FY2022/2023</vt:lpstr>
      <vt:lpstr>   VA-funded Projects by Study Type  </vt:lpstr>
      <vt:lpstr>FY2021 – FY2023 Projects by Study Type</vt:lpstr>
      <vt:lpstr>Public Health Approach  </vt:lpstr>
      <vt:lpstr>Public Health Approach</vt:lpstr>
      <vt:lpstr>      Socio-Ecological Model</vt:lpstr>
      <vt:lpstr>Socio-Ecological Model</vt:lpstr>
      <vt:lpstr>Project Key Words FY22-FY23</vt:lpstr>
      <vt:lpstr>Project Key Words FY22-FY23</vt:lpstr>
      <vt:lpstr>Possible next steps</vt:lpstr>
      <vt:lpstr>Current API (on SPRINT website)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Rynerson, Annabelle L. (Portland)</dc:creator>
  <cp:lastModifiedBy>Dobscha, Steven (Portland)</cp:lastModifiedBy>
  <cp:revision>286</cp:revision>
  <cp:lastPrinted>2021-05-14T15:59:55Z</cp:lastPrinted>
  <dcterms:created xsi:type="dcterms:W3CDTF">2020-01-09T19:12:45Z</dcterms:created>
  <dcterms:modified xsi:type="dcterms:W3CDTF">2023-05-23T20:20:04Z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0x01010045B1E07F2C274044A140D89A2848318B</vt:lpwstr>
  </property>
  <property fmtid="{D5CDD505-2E9C-101B-9397-08002B2CF9AE}" pid="3" name="Order">
    <vt:r8>19300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