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33"/>
  </p:notesMasterIdLst>
  <p:sldIdLst>
    <p:sldId id="2134807165" r:id="rId5"/>
    <p:sldId id="263" r:id="rId6"/>
    <p:sldId id="2147479416" r:id="rId7"/>
    <p:sldId id="2147478950" r:id="rId8"/>
    <p:sldId id="258" r:id="rId9"/>
    <p:sldId id="2147479413" r:id="rId10"/>
    <p:sldId id="2147479456" r:id="rId11"/>
    <p:sldId id="2147479459" r:id="rId12"/>
    <p:sldId id="2147479460" r:id="rId13"/>
    <p:sldId id="2147479461" r:id="rId14"/>
    <p:sldId id="2147479462" r:id="rId15"/>
    <p:sldId id="2147479463" r:id="rId16"/>
    <p:sldId id="2147479422" r:id="rId17"/>
    <p:sldId id="2147479442" r:id="rId18"/>
    <p:sldId id="2147479447" r:id="rId19"/>
    <p:sldId id="2147479448" r:id="rId20"/>
    <p:sldId id="2147479449" r:id="rId21"/>
    <p:sldId id="2147479433" r:id="rId22"/>
    <p:sldId id="2147479437" r:id="rId23"/>
    <p:sldId id="2147479439" r:id="rId24"/>
    <p:sldId id="2147479453" r:id="rId25"/>
    <p:sldId id="2147479431" r:id="rId26"/>
    <p:sldId id="2147479435" r:id="rId27"/>
    <p:sldId id="2147479454" r:id="rId28"/>
    <p:sldId id="2147479455" r:id="rId29"/>
    <p:sldId id="2147479434" r:id="rId30"/>
    <p:sldId id="2147479430" r:id="rId31"/>
    <p:sldId id="2147479438" r:id="rId32"/>
  </p:sldIdLst>
  <p:sldSz cx="12192000" cy="6858000"/>
  <p:notesSz cx="7099300" cy="10234613"/>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CB479B-6EED-45C1-96A2-CEC4215EB4E0}">
          <p14:sldIdLst>
            <p14:sldId id="2134807165"/>
            <p14:sldId id="263"/>
            <p14:sldId id="2147479416"/>
            <p14:sldId id="2147478950"/>
            <p14:sldId id="258"/>
            <p14:sldId id="2147479413"/>
            <p14:sldId id="2147479456"/>
            <p14:sldId id="2147479459"/>
            <p14:sldId id="2147479460"/>
            <p14:sldId id="2147479461"/>
            <p14:sldId id="2147479462"/>
            <p14:sldId id="2147479463"/>
            <p14:sldId id="2147479422"/>
            <p14:sldId id="2147479442"/>
            <p14:sldId id="2147479447"/>
            <p14:sldId id="2147479448"/>
            <p14:sldId id="2147479449"/>
            <p14:sldId id="2147479433"/>
            <p14:sldId id="2147479437"/>
            <p14:sldId id="2147479439"/>
            <p14:sldId id="2147479453"/>
            <p14:sldId id="2147479431"/>
            <p14:sldId id="2147479435"/>
            <p14:sldId id="2147479454"/>
            <p14:sldId id="2147479455"/>
            <p14:sldId id="2147479434"/>
            <p14:sldId id="2147479430"/>
            <p14:sldId id="21474794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08203-6ACB-C6A8-406B-6C86054AB8E5}" name="Dobscha, Steven (Portland)" initials="DS(" userId="S::Steven.Dobscha@va.gov::7d707a23-e294-449f-b613-f4c77ca2a8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DAD7D7"/>
    <a:srgbClr val="A29C9C"/>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1D6EA-927B-41F5-B0BD-8C337A977DDF}" v="1" dt="2024-03-26T18:17:16.54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4"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s, Joseph (VACO)" userId="90aafe61-5857-41d9-9d56-a03f27a6d727" providerId="ADAL" clId="{44F1D6EA-927B-41F5-B0BD-8C337A977DDF}"/>
    <pc:docChg chg="custSel delSld modSld sldOrd modSection">
      <pc:chgData name="Constans, Joseph (VACO)" userId="90aafe61-5857-41d9-9d56-a03f27a6d727" providerId="ADAL" clId="{44F1D6EA-927B-41F5-B0BD-8C337A977DDF}" dt="2024-03-26T18:25:03.750" v="121"/>
      <pc:docMkLst>
        <pc:docMk/>
      </pc:docMkLst>
      <pc:sldChg chg="del">
        <pc:chgData name="Constans, Joseph (VACO)" userId="90aafe61-5857-41d9-9d56-a03f27a6d727" providerId="ADAL" clId="{44F1D6EA-927B-41F5-B0BD-8C337A977DDF}" dt="2024-03-26T18:15:03.027" v="0" actId="47"/>
        <pc:sldMkLst>
          <pc:docMk/>
          <pc:sldMk cId="1594140294" sldId="2147479402"/>
        </pc:sldMkLst>
      </pc:sldChg>
      <pc:sldChg chg="del">
        <pc:chgData name="Constans, Joseph (VACO)" userId="90aafe61-5857-41d9-9d56-a03f27a6d727" providerId="ADAL" clId="{44F1D6EA-927B-41F5-B0BD-8C337A977DDF}" dt="2024-03-26T18:15:03.027" v="0" actId="47"/>
        <pc:sldMkLst>
          <pc:docMk/>
          <pc:sldMk cId="2532076211" sldId="2147479403"/>
        </pc:sldMkLst>
      </pc:sldChg>
      <pc:sldChg chg="del">
        <pc:chgData name="Constans, Joseph (VACO)" userId="90aafe61-5857-41d9-9d56-a03f27a6d727" providerId="ADAL" clId="{44F1D6EA-927B-41F5-B0BD-8C337A977DDF}" dt="2024-03-26T18:15:03.027" v="0" actId="47"/>
        <pc:sldMkLst>
          <pc:docMk/>
          <pc:sldMk cId="2175673437" sldId="2147479404"/>
        </pc:sldMkLst>
      </pc:sldChg>
      <pc:sldChg chg="del">
        <pc:chgData name="Constans, Joseph (VACO)" userId="90aafe61-5857-41d9-9d56-a03f27a6d727" providerId="ADAL" clId="{44F1D6EA-927B-41F5-B0BD-8C337A977DDF}" dt="2024-03-26T18:15:03.027" v="0" actId="47"/>
        <pc:sldMkLst>
          <pc:docMk/>
          <pc:sldMk cId="306625321" sldId="2147479407"/>
        </pc:sldMkLst>
      </pc:sldChg>
      <pc:sldChg chg="del">
        <pc:chgData name="Constans, Joseph (VACO)" userId="90aafe61-5857-41d9-9d56-a03f27a6d727" providerId="ADAL" clId="{44F1D6EA-927B-41F5-B0BD-8C337A977DDF}" dt="2024-03-26T18:15:03.027" v="0" actId="47"/>
        <pc:sldMkLst>
          <pc:docMk/>
          <pc:sldMk cId="508109250" sldId="2147479409"/>
        </pc:sldMkLst>
      </pc:sldChg>
      <pc:sldChg chg="del">
        <pc:chgData name="Constans, Joseph (VACO)" userId="90aafe61-5857-41d9-9d56-a03f27a6d727" providerId="ADAL" clId="{44F1D6EA-927B-41F5-B0BD-8C337A977DDF}" dt="2024-03-26T18:15:03.027" v="0" actId="47"/>
        <pc:sldMkLst>
          <pc:docMk/>
          <pc:sldMk cId="2277956816" sldId="2147479411"/>
        </pc:sldMkLst>
      </pc:sldChg>
      <pc:sldChg chg="del">
        <pc:chgData name="Constans, Joseph (VACO)" userId="90aafe61-5857-41d9-9d56-a03f27a6d727" providerId="ADAL" clId="{44F1D6EA-927B-41F5-B0BD-8C337A977DDF}" dt="2024-03-26T18:15:03.027" v="0" actId="47"/>
        <pc:sldMkLst>
          <pc:docMk/>
          <pc:sldMk cId="701836537" sldId="2147479412"/>
        </pc:sldMkLst>
      </pc:sldChg>
      <pc:sldChg chg="del">
        <pc:chgData name="Constans, Joseph (VACO)" userId="90aafe61-5857-41d9-9d56-a03f27a6d727" providerId="ADAL" clId="{44F1D6EA-927B-41F5-B0BD-8C337A977DDF}" dt="2024-03-26T18:15:03.027" v="0" actId="47"/>
        <pc:sldMkLst>
          <pc:docMk/>
          <pc:sldMk cId="3443551463" sldId="2147479418"/>
        </pc:sldMkLst>
      </pc:sldChg>
      <pc:sldChg chg="del">
        <pc:chgData name="Constans, Joseph (VACO)" userId="90aafe61-5857-41d9-9d56-a03f27a6d727" providerId="ADAL" clId="{44F1D6EA-927B-41F5-B0BD-8C337A977DDF}" dt="2024-03-26T18:15:03.027" v="0" actId="47"/>
        <pc:sldMkLst>
          <pc:docMk/>
          <pc:sldMk cId="1073686438" sldId="2147479419"/>
        </pc:sldMkLst>
      </pc:sldChg>
      <pc:sldChg chg="del">
        <pc:chgData name="Constans, Joseph (VACO)" userId="90aafe61-5857-41d9-9d56-a03f27a6d727" providerId="ADAL" clId="{44F1D6EA-927B-41F5-B0BD-8C337A977DDF}" dt="2024-03-26T18:15:03.027" v="0" actId="47"/>
        <pc:sldMkLst>
          <pc:docMk/>
          <pc:sldMk cId="1675220952" sldId="2147479421"/>
        </pc:sldMkLst>
      </pc:sldChg>
      <pc:sldChg chg="del">
        <pc:chgData name="Constans, Joseph (VACO)" userId="90aafe61-5857-41d9-9d56-a03f27a6d727" providerId="ADAL" clId="{44F1D6EA-927B-41F5-B0BD-8C337A977DDF}" dt="2024-03-26T18:15:03.027" v="0" actId="47"/>
        <pc:sldMkLst>
          <pc:docMk/>
          <pc:sldMk cId="2683354241" sldId="2147479429"/>
        </pc:sldMkLst>
      </pc:sldChg>
      <pc:sldChg chg="addSp delSp modSp mod">
        <pc:chgData name="Constans, Joseph (VACO)" userId="90aafe61-5857-41d9-9d56-a03f27a6d727" providerId="ADAL" clId="{44F1D6EA-927B-41F5-B0BD-8C337A977DDF}" dt="2024-03-26T18:20:41.723" v="119" actId="1076"/>
        <pc:sldMkLst>
          <pc:docMk/>
          <pc:sldMk cId="3655486329" sldId="2147479438"/>
        </pc:sldMkLst>
        <pc:spChg chg="add mod">
          <ac:chgData name="Constans, Joseph (VACO)" userId="90aafe61-5857-41d9-9d56-a03f27a6d727" providerId="ADAL" clId="{44F1D6EA-927B-41F5-B0BD-8C337A977DDF}" dt="2024-03-26T18:16:32.179" v="2" actId="1076"/>
          <ac:spMkLst>
            <pc:docMk/>
            <pc:sldMk cId="3655486329" sldId="2147479438"/>
            <ac:spMk id="2" creationId="{7D0E42C7-861B-B65B-5987-CFE83809739F}"/>
          </ac:spMkLst>
        </pc:spChg>
        <pc:spChg chg="mod">
          <ac:chgData name="Constans, Joseph (VACO)" userId="90aafe61-5857-41d9-9d56-a03f27a6d727" providerId="ADAL" clId="{44F1D6EA-927B-41F5-B0BD-8C337A977DDF}" dt="2024-03-26T18:17:02.090" v="5" actId="1076"/>
          <ac:spMkLst>
            <pc:docMk/>
            <pc:sldMk cId="3655486329" sldId="2147479438"/>
            <ac:spMk id="3" creationId="{2334B14C-1253-5ADF-F77A-2A45A336FA3E}"/>
          </ac:spMkLst>
        </pc:spChg>
        <pc:spChg chg="add mod">
          <ac:chgData name="Constans, Joseph (VACO)" userId="90aafe61-5857-41d9-9d56-a03f27a6d727" providerId="ADAL" clId="{44F1D6EA-927B-41F5-B0BD-8C337A977DDF}" dt="2024-03-26T18:20:41.723" v="119" actId="1076"/>
          <ac:spMkLst>
            <pc:docMk/>
            <pc:sldMk cId="3655486329" sldId="2147479438"/>
            <ac:spMk id="4" creationId="{A61DCAA0-36B8-A0C3-920A-F0CA88D3A464}"/>
          </ac:spMkLst>
        </pc:spChg>
        <pc:spChg chg="del">
          <ac:chgData name="Constans, Joseph (VACO)" userId="90aafe61-5857-41d9-9d56-a03f27a6d727" providerId="ADAL" clId="{44F1D6EA-927B-41F5-B0BD-8C337A977DDF}" dt="2024-03-26T18:16:58.084" v="4" actId="478"/>
          <ac:spMkLst>
            <pc:docMk/>
            <pc:sldMk cId="3655486329" sldId="2147479438"/>
            <ac:spMk id="8" creationId="{7D283682-1E29-D06F-DD01-92C553816452}"/>
          </ac:spMkLst>
        </pc:spChg>
        <pc:spChg chg="del">
          <ac:chgData name="Constans, Joseph (VACO)" userId="90aafe61-5857-41d9-9d56-a03f27a6d727" providerId="ADAL" clId="{44F1D6EA-927B-41F5-B0BD-8C337A977DDF}" dt="2024-03-26T18:16:53.730" v="3" actId="478"/>
          <ac:spMkLst>
            <pc:docMk/>
            <pc:sldMk cId="3655486329" sldId="2147479438"/>
            <ac:spMk id="10" creationId="{FBA47D26-8C73-7BB9-6F80-C4BC2BC9120D}"/>
          </ac:spMkLst>
        </pc:spChg>
        <pc:graphicFrameChg chg="modGraphic">
          <ac:chgData name="Constans, Joseph (VACO)" userId="90aafe61-5857-41d9-9d56-a03f27a6d727" providerId="ADAL" clId="{44F1D6EA-927B-41F5-B0BD-8C337A977DDF}" dt="2024-03-26T18:19:59.411" v="118" actId="13926"/>
          <ac:graphicFrameMkLst>
            <pc:docMk/>
            <pc:sldMk cId="3655486329" sldId="2147479438"/>
            <ac:graphicFrameMk id="7" creationId="{AF19131A-0E48-A847-832B-094A953D376A}"/>
          </ac:graphicFrameMkLst>
        </pc:graphicFrameChg>
      </pc:sldChg>
      <pc:sldChg chg="ord">
        <pc:chgData name="Constans, Joseph (VACO)" userId="90aafe61-5857-41d9-9d56-a03f27a6d727" providerId="ADAL" clId="{44F1D6EA-927B-41F5-B0BD-8C337A977DDF}" dt="2024-03-26T18:25:03.750" v="121"/>
        <pc:sldMkLst>
          <pc:docMk/>
          <pc:sldMk cId="820273146" sldId="21474794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DB145-41A2-495B-ABB0-0246A4B403D1}" type="doc">
      <dgm:prSet loTypeId="urn:microsoft.com/office/officeart/2005/8/layout/default" loCatId="list" qsTypeId="urn:microsoft.com/office/officeart/2005/8/quickstyle/simple1" qsCatId="simple" csTypeId="urn:microsoft.com/office/officeart/2005/8/colors/accent0_3" csCatId="mainScheme" phldr="1"/>
      <dgm:spPr/>
    </dgm:pt>
    <dgm:pt modelId="{D05E9603-B108-461B-929A-BF508CCBABFE}">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Completed</a:t>
          </a:r>
        </a:p>
      </dgm:t>
    </dgm:pt>
    <dgm:pt modelId="{81C001AF-84BF-404F-A5B3-BCA58CF43FAB}" type="parTrans" cxnId="{9E16718F-1752-4C1A-9270-C562E3A9D769}">
      <dgm:prSet/>
      <dgm:spPr/>
      <dgm:t>
        <a:bodyPr/>
        <a:lstStyle/>
        <a:p>
          <a:endParaRPr lang="en-US"/>
        </a:p>
      </dgm:t>
    </dgm:pt>
    <dgm:pt modelId="{1692CDF4-29F5-4DDF-B33D-983959C10AE8}" type="sibTrans" cxnId="{9E16718F-1752-4C1A-9270-C562E3A9D769}">
      <dgm:prSet/>
      <dgm:spPr/>
      <dgm:t>
        <a:bodyPr/>
        <a:lstStyle/>
        <a:p>
          <a:endParaRPr lang="en-US"/>
        </a:p>
      </dgm:t>
    </dgm:pt>
    <dgm:pt modelId="{6D1D7B87-70DE-44A2-9EDC-75BC44B53E79}">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Future Items</a:t>
          </a:r>
        </a:p>
      </dgm:t>
    </dgm:pt>
    <dgm:pt modelId="{885D8219-6F28-4583-A0F5-9E3A5E27A155}" type="parTrans" cxnId="{90BAD72D-6F92-4431-86FB-969C073C3A13}">
      <dgm:prSet/>
      <dgm:spPr/>
      <dgm:t>
        <a:bodyPr/>
        <a:lstStyle/>
        <a:p>
          <a:endParaRPr lang="en-US"/>
        </a:p>
      </dgm:t>
    </dgm:pt>
    <dgm:pt modelId="{C95906C3-132C-441D-A295-8932BC364260}" type="sibTrans" cxnId="{90BAD72D-6F92-4431-86FB-969C073C3A13}">
      <dgm:prSet/>
      <dgm:spPr/>
      <dgm:t>
        <a:bodyPr/>
        <a:lstStyle/>
        <a:p>
          <a:endParaRPr lang="en-US"/>
        </a:p>
      </dgm:t>
    </dgm:pt>
    <dgm:pt modelId="{8B70C894-B1EA-4A1F-8896-1D72555A92B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Role Charter</a:t>
          </a:r>
        </a:p>
      </dgm:t>
    </dgm:pt>
    <dgm:pt modelId="{0ADED9D4-FC4B-47D9-9F4E-6058E098DDDC}" type="parTrans" cxnId="{AF8DA40F-601D-46A3-A080-5C412A9FA0CD}">
      <dgm:prSet/>
      <dgm:spPr/>
      <dgm:t>
        <a:bodyPr/>
        <a:lstStyle/>
        <a:p>
          <a:endParaRPr lang="en-US"/>
        </a:p>
      </dgm:t>
    </dgm:pt>
    <dgm:pt modelId="{6BB66271-B338-4D76-B72E-D76D76C99978}" type="sibTrans" cxnId="{AF8DA40F-601D-46A3-A080-5C412A9FA0CD}">
      <dgm:prSet/>
      <dgm:spPr/>
      <dgm:t>
        <a:bodyPr/>
        <a:lstStyle/>
        <a:p>
          <a:endParaRPr lang="en-US"/>
        </a:p>
      </dgm:t>
    </dgm:pt>
    <dgm:pt modelId="{05140520-0920-421D-B9AE-375E19F2A8E1}">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Executive Committee Charter</a:t>
          </a:r>
        </a:p>
      </dgm:t>
    </dgm:pt>
    <dgm:pt modelId="{DE2CF2CF-B079-427A-8BBA-492B97E55E5B}" type="parTrans" cxnId="{531B3A32-01F4-4297-9E9C-317298D3DA0E}">
      <dgm:prSet/>
      <dgm:spPr/>
      <dgm:t>
        <a:bodyPr/>
        <a:lstStyle/>
        <a:p>
          <a:endParaRPr lang="en-US"/>
        </a:p>
      </dgm:t>
    </dgm:pt>
    <dgm:pt modelId="{4AF4F99C-FE52-4C2F-86DE-2D6D8CFA5CBA}" type="sibTrans" cxnId="{531B3A32-01F4-4297-9E9C-317298D3DA0E}">
      <dgm:prSet/>
      <dgm:spPr/>
      <dgm:t>
        <a:bodyPr/>
        <a:lstStyle/>
        <a:p>
          <a:endParaRPr lang="en-US"/>
        </a:p>
      </dgm:t>
    </dgm:pt>
    <dgm:pt modelId="{FCB6EE29-0A3E-4974-A3B0-9F20D86FF52A}">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Program Announcements</a:t>
          </a:r>
        </a:p>
      </dgm:t>
    </dgm:pt>
    <dgm:pt modelId="{2AF9F333-0C66-424A-A062-47C4CCF13A4C}" type="parTrans" cxnId="{3B45C79F-CD36-4F47-979C-2A5A4F54083B}">
      <dgm:prSet/>
      <dgm:spPr/>
      <dgm:t>
        <a:bodyPr/>
        <a:lstStyle/>
        <a:p>
          <a:endParaRPr lang="en-US"/>
        </a:p>
      </dgm:t>
    </dgm:pt>
    <dgm:pt modelId="{A1FDAC57-3ED7-4BBB-8EC4-D78A1B6430A8}" type="sibTrans" cxnId="{3B45C79F-CD36-4F47-979C-2A5A4F54083B}">
      <dgm:prSet/>
      <dgm:spPr/>
      <dgm:t>
        <a:bodyPr/>
        <a:lstStyle/>
        <a:p>
          <a:endParaRPr lang="en-US"/>
        </a:p>
      </dgm:t>
    </dgm:pt>
    <dgm:pt modelId="{E699291E-9684-4497-8E1F-E2DE3B36E965}">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Purview Statement</a:t>
          </a:r>
        </a:p>
      </dgm:t>
    </dgm:pt>
    <dgm:pt modelId="{B7A83545-E52C-42D7-8A6A-5EB129A70CC9}" type="parTrans" cxnId="{C121B40F-688C-44C5-AED9-0AAB43EDEA33}">
      <dgm:prSet/>
      <dgm:spPr/>
      <dgm:t>
        <a:bodyPr/>
        <a:lstStyle/>
        <a:p>
          <a:endParaRPr lang="en-US"/>
        </a:p>
      </dgm:t>
    </dgm:pt>
    <dgm:pt modelId="{ECCA7B89-3714-4C0B-8D08-A303BC622F2A}" type="sibTrans" cxnId="{C121B40F-688C-44C5-AED9-0AAB43EDEA33}">
      <dgm:prSet/>
      <dgm:spPr/>
      <dgm:t>
        <a:bodyPr/>
        <a:lstStyle/>
        <a:p>
          <a:endParaRPr lang="en-US"/>
        </a:p>
      </dgm:t>
    </dgm:pt>
    <dgm:pt modelId="{DD6B7FC4-D37B-4F87-BAC5-2345C33A399D}">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Analysis Report</a:t>
          </a:r>
          <a:endParaRPr lang="en-US" sz="1800" dirty="0"/>
        </a:p>
      </dgm:t>
    </dgm:pt>
    <dgm:pt modelId="{926F00CB-F05F-45B1-9F18-06C7078DEAAD}" type="parTrans" cxnId="{EF3D5AA9-4330-4A90-8CCB-AE66A0AED966}">
      <dgm:prSet/>
      <dgm:spPr/>
      <dgm:t>
        <a:bodyPr/>
        <a:lstStyle/>
        <a:p>
          <a:endParaRPr lang="en-US"/>
        </a:p>
      </dgm:t>
    </dgm:pt>
    <dgm:pt modelId="{583FD127-2DE6-43F0-9A45-01D2E3DFC489}" type="sibTrans" cxnId="{EF3D5AA9-4330-4A90-8CCB-AE66A0AED966}">
      <dgm:prSet/>
      <dgm:spPr/>
      <dgm:t>
        <a:bodyPr/>
        <a:lstStyle/>
        <a:p>
          <a:endParaRPr lang="en-US"/>
        </a:p>
      </dgm:t>
    </dgm:pt>
    <dgm:pt modelId="{48CF5286-F1A7-494A-8B6F-84D6F87CD967}">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Analysis PPT</a:t>
          </a:r>
          <a:endParaRPr lang="en-US" sz="1800" dirty="0"/>
        </a:p>
      </dgm:t>
    </dgm:pt>
    <dgm:pt modelId="{DE3C3DCD-83DD-4636-BF92-A2842BFC3F1F}" type="parTrans" cxnId="{9F10121F-A45F-482A-894F-B251A155A8FE}">
      <dgm:prSet/>
      <dgm:spPr/>
      <dgm:t>
        <a:bodyPr/>
        <a:lstStyle/>
        <a:p>
          <a:endParaRPr lang="en-US"/>
        </a:p>
      </dgm:t>
    </dgm:pt>
    <dgm:pt modelId="{C1B15F14-72D2-42FA-B1B6-56183938E97A}" type="sibTrans" cxnId="{9F10121F-A45F-482A-894F-B251A155A8FE}">
      <dgm:prSet/>
      <dgm:spPr/>
      <dgm:t>
        <a:bodyPr/>
        <a:lstStyle/>
        <a:p>
          <a:endParaRPr lang="en-US"/>
        </a:p>
      </dgm:t>
    </dgm:pt>
    <dgm:pt modelId="{C117186F-1B3F-4009-AB56-BA4DF453527A}">
      <dgm:prSet phldrT="[Text]" custT="1"/>
      <dgm:spPr>
        <a:solidFill>
          <a:schemeClr val="accent1">
            <a:lumMod val="40000"/>
            <a:lumOff val="60000"/>
          </a:schemeClr>
        </a:solidFill>
        <a:ln>
          <a:solidFill>
            <a:schemeClr val="tx1"/>
          </a:solidFill>
        </a:ln>
      </dgm:spPr>
      <dgm:t>
        <a:bodyPr/>
        <a:lstStyle/>
        <a:p>
          <a:r>
            <a:rPr lang="en-US" sz="2400" dirty="0">
              <a:solidFill>
                <a:schemeClr val="tx1"/>
              </a:solidFill>
            </a:rPr>
            <a:t>In Progress</a:t>
          </a:r>
        </a:p>
      </dgm:t>
    </dgm:pt>
    <dgm:pt modelId="{05F9687F-4E1B-408D-9351-403CE16E7BFA}" type="parTrans" cxnId="{4F37D798-11DF-494D-92C3-69A5A87E15F9}">
      <dgm:prSet/>
      <dgm:spPr/>
      <dgm:t>
        <a:bodyPr/>
        <a:lstStyle/>
        <a:p>
          <a:endParaRPr lang="en-US"/>
        </a:p>
      </dgm:t>
    </dgm:pt>
    <dgm:pt modelId="{B3983A1F-9082-4EED-880E-F445579FB978}" type="sibTrans" cxnId="{4F37D798-11DF-494D-92C3-69A5A87E15F9}">
      <dgm:prSet/>
      <dgm:spPr/>
      <dgm:t>
        <a:bodyPr/>
        <a:lstStyle/>
        <a:p>
          <a:endParaRPr lang="en-US"/>
        </a:p>
      </dgm:t>
    </dgm:pt>
    <dgm:pt modelId="{F854365A-7A19-4F32-AFDA-6583F382A83A}">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Critical Research Priorities</a:t>
          </a:r>
        </a:p>
      </dgm:t>
    </dgm:pt>
    <dgm:pt modelId="{61FB637B-23E6-46A8-8A68-8F01F43D0CD0}" type="parTrans" cxnId="{34C10BC5-E3B1-4653-92F0-4BD781C3C6B0}">
      <dgm:prSet/>
      <dgm:spPr/>
      <dgm:t>
        <a:bodyPr/>
        <a:lstStyle/>
        <a:p>
          <a:endParaRPr lang="en-US"/>
        </a:p>
      </dgm:t>
    </dgm:pt>
    <dgm:pt modelId="{0FD33ED6-669D-4434-A7BA-31EEB4EB9ABD}" type="sibTrans" cxnId="{34C10BC5-E3B1-4653-92F0-4BD781C3C6B0}">
      <dgm:prSet/>
      <dgm:spPr/>
      <dgm:t>
        <a:bodyPr/>
        <a:lstStyle/>
        <a:p>
          <a:endParaRPr lang="en-US"/>
        </a:p>
      </dgm:t>
    </dgm:pt>
    <dgm:pt modelId="{36ACEE30-3D8C-491D-89D9-7B6E4C85B84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Funding Model SOP</a:t>
          </a:r>
        </a:p>
      </dgm:t>
    </dgm:pt>
    <dgm:pt modelId="{1947AA02-2295-4C62-8182-53953167CEE1}" type="parTrans" cxnId="{35304AC6-BB81-4E64-B957-622BF8CA13F4}">
      <dgm:prSet/>
      <dgm:spPr/>
      <dgm:t>
        <a:bodyPr/>
        <a:lstStyle/>
        <a:p>
          <a:endParaRPr lang="en-US"/>
        </a:p>
      </dgm:t>
    </dgm:pt>
    <dgm:pt modelId="{AAE0013C-B03E-4830-A710-D39790C99CBA}" type="sibTrans" cxnId="{35304AC6-BB81-4E64-B957-622BF8CA13F4}">
      <dgm:prSet/>
      <dgm:spPr/>
      <dgm:t>
        <a:bodyPr/>
        <a:lstStyle/>
        <a:p>
          <a:endParaRPr lang="en-US"/>
        </a:p>
      </dgm:t>
    </dgm:pt>
    <dgm:pt modelId="{2D5E7460-9761-4422-96F9-D25CFABC73F2}">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Position Description</a:t>
          </a:r>
          <a:endParaRPr lang="en-US" sz="1800" dirty="0"/>
        </a:p>
      </dgm:t>
    </dgm:pt>
    <dgm:pt modelId="{E2EABBD0-87CB-4893-AFF0-CBB7CB3E97CA}" type="parTrans" cxnId="{FB137392-BCAC-4C0C-82A8-A2FE7268B032}">
      <dgm:prSet/>
      <dgm:spPr/>
      <dgm:t>
        <a:bodyPr/>
        <a:lstStyle/>
        <a:p>
          <a:endParaRPr lang="en-US"/>
        </a:p>
      </dgm:t>
    </dgm:pt>
    <dgm:pt modelId="{6FCE14DD-3FF2-4EC7-A6C2-3E7C9E952FB4}" type="sibTrans" cxnId="{FB137392-BCAC-4C0C-82A8-A2FE7268B032}">
      <dgm:prSet/>
      <dgm:spPr/>
      <dgm:t>
        <a:bodyPr/>
        <a:lstStyle/>
        <a:p>
          <a:endParaRPr lang="en-US"/>
        </a:p>
      </dgm:t>
    </dgm:pt>
    <dgm:pt modelId="{99AAFBB1-3EA2-4BF4-A23E-B70FB044BBDC}">
      <dgm:prSet phldrT="[Text]" custT="1"/>
      <dgm:spPr>
        <a:solidFill>
          <a:schemeClr val="accent1">
            <a:lumMod val="40000"/>
            <a:lumOff val="60000"/>
          </a:schemeClr>
        </a:solidFill>
        <a:ln>
          <a:solidFill>
            <a:schemeClr val="tx1"/>
          </a:solidFill>
        </a:ln>
      </dgm:spPr>
      <dgm:t>
        <a:bodyPr/>
        <a:lstStyle/>
        <a:p>
          <a:r>
            <a:rPr lang="en-US" sz="1800" dirty="0">
              <a:solidFill>
                <a:schemeClr val="tx1"/>
              </a:solidFill>
            </a:rPr>
            <a:t>Portfolio Performance Metrics</a:t>
          </a:r>
          <a:endParaRPr lang="en-US" sz="1800" dirty="0"/>
        </a:p>
      </dgm:t>
    </dgm:pt>
    <dgm:pt modelId="{F5FF38D8-A2AD-4CA9-B61D-618A7F16CBFD}" type="parTrans" cxnId="{E7C40A45-03FC-4CFC-AC59-25EDDFA1B733}">
      <dgm:prSet/>
      <dgm:spPr/>
      <dgm:t>
        <a:bodyPr/>
        <a:lstStyle/>
        <a:p>
          <a:endParaRPr lang="en-US"/>
        </a:p>
      </dgm:t>
    </dgm:pt>
    <dgm:pt modelId="{D9B29D8F-39E7-4FE8-857B-3D324C4958E1}" type="sibTrans" cxnId="{E7C40A45-03FC-4CFC-AC59-25EDDFA1B733}">
      <dgm:prSet/>
      <dgm:spPr/>
      <dgm:t>
        <a:bodyPr/>
        <a:lstStyle/>
        <a:p>
          <a:endParaRPr lang="en-US"/>
        </a:p>
      </dgm:t>
    </dgm:pt>
    <dgm:pt modelId="{99C8DDFD-5D28-45ED-ACD9-CC00143F5669}" type="pres">
      <dgm:prSet presAssocID="{C64DB145-41A2-495B-ABB0-0246A4B403D1}" presName="diagram" presStyleCnt="0">
        <dgm:presLayoutVars>
          <dgm:dir/>
          <dgm:resizeHandles val="exact"/>
        </dgm:presLayoutVars>
      </dgm:prSet>
      <dgm:spPr/>
    </dgm:pt>
    <dgm:pt modelId="{94BCB74E-B1E6-4E3C-8C13-269A8AC0411F}" type="pres">
      <dgm:prSet presAssocID="{D05E9603-B108-461B-929A-BF508CCBABFE}" presName="node" presStyleLbl="node1" presStyleIdx="0" presStyleCnt="3" custScaleY="126703">
        <dgm:presLayoutVars>
          <dgm:bulletEnabled val="1"/>
        </dgm:presLayoutVars>
      </dgm:prSet>
      <dgm:spPr/>
    </dgm:pt>
    <dgm:pt modelId="{935432CF-292E-4110-BBA2-3FE1623063BD}" type="pres">
      <dgm:prSet presAssocID="{1692CDF4-29F5-4DDF-B33D-983959C10AE8}" presName="sibTrans" presStyleCnt="0"/>
      <dgm:spPr/>
    </dgm:pt>
    <dgm:pt modelId="{3DA65D23-D080-449B-8752-5C57B0DAC466}" type="pres">
      <dgm:prSet presAssocID="{C117186F-1B3F-4009-AB56-BA4DF453527A}" presName="node" presStyleLbl="node1" presStyleIdx="1" presStyleCnt="3">
        <dgm:presLayoutVars>
          <dgm:bulletEnabled val="1"/>
        </dgm:presLayoutVars>
      </dgm:prSet>
      <dgm:spPr/>
    </dgm:pt>
    <dgm:pt modelId="{A3F142BC-93E8-4D3F-A7C1-86E513E6A18B}" type="pres">
      <dgm:prSet presAssocID="{B3983A1F-9082-4EED-880E-F445579FB978}" presName="sibTrans" presStyleCnt="0"/>
      <dgm:spPr/>
    </dgm:pt>
    <dgm:pt modelId="{4B1D8200-0DA9-42F6-A534-578F75402916}" type="pres">
      <dgm:prSet presAssocID="{6D1D7B87-70DE-44A2-9EDC-75BC44B53E79}" presName="node" presStyleLbl="node1" presStyleIdx="2" presStyleCnt="3">
        <dgm:presLayoutVars>
          <dgm:bulletEnabled val="1"/>
        </dgm:presLayoutVars>
      </dgm:prSet>
      <dgm:spPr/>
    </dgm:pt>
  </dgm:ptLst>
  <dgm:cxnLst>
    <dgm:cxn modelId="{AF8DA40F-601D-46A3-A080-5C412A9FA0CD}" srcId="{D05E9603-B108-461B-929A-BF508CCBABFE}" destId="{8B70C894-B1EA-4A1F-8896-1D72555A92B2}" srcOrd="0" destOrd="0" parTransId="{0ADED9D4-FC4B-47D9-9F4E-6058E098DDDC}" sibTransId="{6BB66271-B338-4D76-B72E-D76D76C99978}"/>
    <dgm:cxn modelId="{C121B40F-688C-44C5-AED9-0AAB43EDEA33}" srcId="{D05E9603-B108-461B-929A-BF508CCBABFE}" destId="{E699291E-9684-4497-8E1F-E2DE3B36E965}" srcOrd="2" destOrd="0" parTransId="{B7A83545-E52C-42D7-8A6A-5EB129A70CC9}" sibTransId="{ECCA7B89-3714-4C0B-8D08-A303BC622F2A}"/>
    <dgm:cxn modelId="{9F10121F-A45F-482A-894F-B251A155A8FE}" srcId="{D05E9603-B108-461B-929A-BF508CCBABFE}" destId="{48CF5286-F1A7-494A-8B6F-84D6F87CD967}" srcOrd="4" destOrd="0" parTransId="{DE3C3DCD-83DD-4636-BF92-A2842BFC3F1F}" sibTransId="{C1B15F14-72D2-42FA-B1B6-56183938E97A}"/>
    <dgm:cxn modelId="{B32AD820-267A-4C27-B0F5-16EFDCF4FB3A}" type="presOf" srcId="{FCB6EE29-0A3E-4974-A3B0-9F20D86FF52A}" destId="{4B1D8200-0DA9-42F6-A534-578F75402916}" srcOrd="0" destOrd="1" presId="urn:microsoft.com/office/officeart/2005/8/layout/default"/>
    <dgm:cxn modelId="{90BAD72D-6F92-4431-86FB-969C073C3A13}" srcId="{C64DB145-41A2-495B-ABB0-0246A4B403D1}" destId="{6D1D7B87-70DE-44A2-9EDC-75BC44B53E79}" srcOrd="2" destOrd="0" parTransId="{885D8219-6F28-4583-A0F5-9E3A5E27A155}" sibTransId="{C95906C3-132C-441D-A295-8932BC364260}"/>
    <dgm:cxn modelId="{531B3A32-01F4-4297-9E9C-317298D3DA0E}" srcId="{D05E9603-B108-461B-929A-BF508CCBABFE}" destId="{05140520-0920-421D-B9AE-375E19F2A8E1}" srcOrd="1" destOrd="0" parTransId="{DE2CF2CF-B079-427A-8BBA-492B97E55E5B}" sibTransId="{4AF4F99C-FE52-4C2F-86DE-2D6D8CFA5CBA}"/>
    <dgm:cxn modelId="{6C6E7238-C9A3-4247-BA6D-AD7323663173}" type="presOf" srcId="{C117186F-1B3F-4009-AB56-BA4DF453527A}" destId="{3DA65D23-D080-449B-8752-5C57B0DAC466}" srcOrd="0" destOrd="0" presId="urn:microsoft.com/office/officeart/2005/8/layout/default"/>
    <dgm:cxn modelId="{E7C40A45-03FC-4CFC-AC59-25EDDFA1B733}" srcId="{D05E9603-B108-461B-929A-BF508CCBABFE}" destId="{99AAFBB1-3EA2-4BF4-A23E-B70FB044BBDC}" srcOrd="6" destOrd="0" parTransId="{F5FF38D8-A2AD-4CA9-B61D-618A7F16CBFD}" sibTransId="{D9B29D8F-39E7-4FE8-857B-3D324C4958E1}"/>
    <dgm:cxn modelId="{DF3E6356-F96A-4F8F-9D38-A920EF26DB1F}" type="presOf" srcId="{05140520-0920-421D-B9AE-375E19F2A8E1}" destId="{94BCB74E-B1E6-4E3C-8C13-269A8AC0411F}" srcOrd="0" destOrd="2" presId="urn:microsoft.com/office/officeart/2005/8/layout/default"/>
    <dgm:cxn modelId="{ED913578-D3B3-4800-A523-2808F9A69F3D}" type="presOf" srcId="{36ACEE30-3D8C-491D-89D9-7B6E4C85B842}" destId="{4B1D8200-0DA9-42F6-A534-578F75402916}" srcOrd="0" destOrd="2" presId="urn:microsoft.com/office/officeart/2005/8/layout/default"/>
    <dgm:cxn modelId="{9E16718F-1752-4C1A-9270-C562E3A9D769}" srcId="{C64DB145-41A2-495B-ABB0-0246A4B403D1}" destId="{D05E9603-B108-461B-929A-BF508CCBABFE}" srcOrd="0" destOrd="0" parTransId="{81C001AF-84BF-404F-A5B3-BCA58CF43FAB}" sibTransId="{1692CDF4-29F5-4DDF-B33D-983959C10AE8}"/>
    <dgm:cxn modelId="{08967490-2EE8-476D-82E0-0F87E233CEDC}" type="presOf" srcId="{F854365A-7A19-4F32-AFDA-6583F382A83A}" destId="{3DA65D23-D080-449B-8752-5C57B0DAC466}" srcOrd="0" destOrd="1" presId="urn:microsoft.com/office/officeart/2005/8/layout/default"/>
    <dgm:cxn modelId="{FB137392-BCAC-4C0C-82A8-A2FE7268B032}" srcId="{D05E9603-B108-461B-929A-BF508CCBABFE}" destId="{2D5E7460-9761-4422-96F9-D25CFABC73F2}" srcOrd="5" destOrd="0" parTransId="{E2EABBD0-87CB-4893-AFF0-CBB7CB3E97CA}" sibTransId="{6FCE14DD-3FF2-4EC7-A6C2-3E7C9E952FB4}"/>
    <dgm:cxn modelId="{95F95096-631D-4707-9FD1-EC109148B80B}" type="presOf" srcId="{48CF5286-F1A7-494A-8B6F-84D6F87CD967}" destId="{94BCB74E-B1E6-4E3C-8C13-269A8AC0411F}" srcOrd="0" destOrd="5" presId="urn:microsoft.com/office/officeart/2005/8/layout/default"/>
    <dgm:cxn modelId="{4F37D798-11DF-494D-92C3-69A5A87E15F9}" srcId="{C64DB145-41A2-495B-ABB0-0246A4B403D1}" destId="{C117186F-1B3F-4009-AB56-BA4DF453527A}" srcOrd="1" destOrd="0" parTransId="{05F9687F-4E1B-408D-9351-403CE16E7BFA}" sibTransId="{B3983A1F-9082-4EED-880E-F445579FB978}"/>
    <dgm:cxn modelId="{3B45C79F-CD36-4F47-979C-2A5A4F54083B}" srcId="{6D1D7B87-70DE-44A2-9EDC-75BC44B53E79}" destId="{FCB6EE29-0A3E-4974-A3B0-9F20D86FF52A}" srcOrd="0" destOrd="0" parTransId="{2AF9F333-0C66-424A-A062-47C4CCF13A4C}" sibTransId="{A1FDAC57-3ED7-4BBB-8EC4-D78A1B6430A8}"/>
    <dgm:cxn modelId="{0F5953A1-6C4B-4E16-BECC-AA5E308A3E9D}" type="presOf" srcId="{8B70C894-B1EA-4A1F-8896-1D72555A92B2}" destId="{94BCB74E-B1E6-4E3C-8C13-269A8AC0411F}" srcOrd="0" destOrd="1" presId="urn:microsoft.com/office/officeart/2005/8/layout/default"/>
    <dgm:cxn modelId="{BB7401A7-202D-440D-9DBD-6F9F97EBEEF9}" type="presOf" srcId="{6D1D7B87-70DE-44A2-9EDC-75BC44B53E79}" destId="{4B1D8200-0DA9-42F6-A534-578F75402916}" srcOrd="0" destOrd="0" presId="urn:microsoft.com/office/officeart/2005/8/layout/default"/>
    <dgm:cxn modelId="{EF3D5AA9-4330-4A90-8CCB-AE66A0AED966}" srcId="{D05E9603-B108-461B-929A-BF508CCBABFE}" destId="{DD6B7FC4-D37B-4F87-BAC5-2345C33A399D}" srcOrd="3" destOrd="0" parTransId="{926F00CB-F05F-45B1-9F18-06C7078DEAAD}" sibTransId="{583FD127-2DE6-43F0-9A45-01D2E3DFC489}"/>
    <dgm:cxn modelId="{E5E042B0-1FDD-4A16-9566-CCDB695039AB}" type="presOf" srcId="{D05E9603-B108-461B-929A-BF508CCBABFE}" destId="{94BCB74E-B1E6-4E3C-8C13-269A8AC0411F}" srcOrd="0" destOrd="0" presId="urn:microsoft.com/office/officeart/2005/8/layout/default"/>
    <dgm:cxn modelId="{3E645DB9-2877-4997-839E-D1C7C25E8E87}" type="presOf" srcId="{C64DB145-41A2-495B-ABB0-0246A4B403D1}" destId="{99C8DDFD-5D28-45ED-ACD9-CC00143F5669}" srcOrd="0" destOrd="0" presId="urn:microsoft.com/office/officeart/2005/8/layout/default"/>
    <dgm:cxn modelId="{D456B5C4-7D23-4D55-80FA-FD77D26D61B5}" type="presOf" srcId="{99AAFBB1-3EA2-4BF4-A23E-B70FB044BBDC}" destId="{94BCB74E-B1E6-4E3C-8C13-269A8AC0411F}" srcOrd="0" destOrd="7" presId="urn:microsoft.com/office/officeart/2005/8/layout/default"/>
    <dgm:cxn modelId="{34C10BC5-E3B1-4653-92F0-4BD781C3C6B0}" srcId="{C117186F-1B3F-4009-AB56-BA4DF453527A}" destId="{F854365A-7A19-4F32-AFDA-6583F382A83A}" srcOrd="0" destOrd="0" parTransId="{61FB637B-23E6-46A8-8A68-8F01F43D0CD0}" sibTransId="{0FD33ED6-669D-4434-A7BA-31EEB4EB9ABD}"/>
    <dgm:cxn modelId="{ECA586C5-3F40-4493-89C8-C88184A8103C}" type="presOf" srcId="{DD6B7FC4-D37B-4F87-BAC5-2345C33A399D}" destId="{94BCB74E-B1E6-4E3C-8C13-269A8AC0411F}" srcOrd="0" destOrd="4" presId="urn:microsoft.com/office/officeart/2005/8/layout/default"/>
    <dgm:cxn modelId="{35304AC6-BB81-4E64-B957-622BF8CA13F4}" srcId="{6D1D7B87-70DE-44A2-9EDC-75BC44B53E79}" destId="{36ACEE30-3D8C-491D-89D9-7B6E4C85B842}" srcOrd="1" destOrd="0" parTransId="{1947AA02-2295-4C62-8182-53953167CEE1}" sibTransId="{AAE0013C-B03E-4830-A710-D39790C99CBA}"/>
    <dgm:cxn modelId="{528917D0-A487-4062-9884-599CCDCDDB8D}" type="presOf" srcId="{E699291E-9684-4497-8E1F-E2DE3B36E965}" destId="{94BCB74E-B1E6-4E3C-8C13-269A8AC0411F}" srcOrd="0" destOrd="3" presId="urn:microsoft.com/office/officeart/2005/8/layout/default"/>
    <dgm:cxn modelId="{E746A0ED-91A5-41A9-8E31-799A289AF3EC}" type="presOf" srcId="{2D5E7460-9761-4422-96F9-D25CFABC73F2}" destId="{94BCB74E-B1E6-4E3C-8C13-269A8AC0411F}" srcOrd="0" destOrd="6" presId="urn:microsoft.com/office/officeart/2005/8/layout/default"/>
    <dgm:cxn modelId="{A0EA25D2-DE2B-4505-9F55-BE3E092ECF6B}" type="presParOf" srcId="{99C8DDFD-5D28-45ED-ACD9-CC00143F5669}" destId="{94BCB74E-B1E6-4E3C-8C13-269A8AC0411F}" srcOrd="0" destOrd="0" presId="urn:microsoft.com/office/officeart/2005/8/layout/default"/>
    <dgm:cxn modelId="{57B299F1-2789-41FA-8FD4-9C160D6BE394}" type="presParOf" srcId="{99C8DDFD-5D28-45ED-ACD9-CC00143F5669}" destId="{935432CF-292E-4110-BBA2-3FE1623063BD}" srcOrd="1" destOrd="0" presId="urn:microsoft.com/office/officeart/2005/8/layout/default"/>
    <dgm:cxn modelId="{AC574392-FA97-408F-B5AE-58D1D0AC6EBB}" type="presParOf" srcId="{99C8DDFD-5D28-45ED-ACD9-CC00143F5669}" destId="{3DA65D23-D080-449B-8752-5C57B0DAC466}" srcOrd="2" destOrd="0" presId="urn:microsoft.com/office/officeart/2005/8/layout/default"/>
    <dgm:cxn modelId="{8155491A-9ED0-4A2E-BB2C-14A66CEFF945}" type="presParOf" srcId="{99C8DDFD-5D28-45ED-ACD9-CC00143F5669}" destId="{A3F142BC-93E8-4D3F-A7C1-86E513E6A18B}" srcOrd="3" destOrd="0" presId="urn:microsoft.com/office/officeart/2005/8/layout/default"/>
    <dgm:cxn modelId="{D3C142F6-CDE5-49CE-B197-05F3099C5747}" type="presParOf" srcId="{99C8DDFD-5D28-45ED-ACD9-CC00143F5669}" destId="{4B1D8200-0DA9-42F6-A534-578F754029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40597-B54A-46B6-A383-B7F977B7DC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7D4B66D-055B-408A-95A6-2D76EAD06522}">
      <dgm:prSet phldrT="[Text]"/>
      <dgm:spPr/>
      <dgm:t>
        <a:bodyPr/>
        <a:lstStyle/>
        <a:p>
          <a:r>
            <a:rPr lang="en-US" dirty="0"/>
            <a:t>AMP Priorities for RFA</a:t>
          </a:r>
        </a:p>
        <a:p>
          <a:r>
            <a:rPr lang="en-US" dirty="0"/>
            <a:t>Measures of Impact</a:t>
          </a:r>
        </a:p>
        <a:p>
          <a:r>
            <a:rPr lang="en-US" dirty="0"/>
            <a:t>Exec. Committee</a:t>
          </a:r>
        </a:p>
      </dgm:t>
    </dgm:pt>
    <dgm:pt modelId="{C42EEB6F-E239-4172-A2D1-E8C95759BDC1}" type="parTrans" cxnId="{8BF3410B-8F6F-4BDE-A930-84EF2D3C875A}">
      <dgm:prSet/>
      <dgm:spPr/>
      <dgm:t>
        <a:bodyPr/>
        <a:lstStyle/>
        <a:p>
          <a:endParaRPr lang="en-US"/>
        </a:p>
      </dgm:t>
    </dgm:pt>
    <dgm:pt modelId="{25F14E1E-EB8C-4F19-8140-5491A9E8A36D}" type="sibTrans" cxnId="{8BF3410B-8F6F-4BDE-A930-84EF2D3C875A}">
      <dgm:prSet/>
      <dgm:spPr/>
      <dgm:t>
        <a:bodyPr/>
        <a:lstStyle/>
        <a:p>
          <a:endParaRPr lang="en-US"/>
        </a:p>
      </dgm:t>
    </dgm:pt>
    <dgm:pt modelId="{FF618BB9-6D6D-424D-B7D9-45A011EECC7A}">
      <dgm:prSet phldrT="[Text]"/>
      <dgm:spPr/>
      <dgm:t>
        <a:bodyPr/>
        <a:lstStyle/>
        <a:p>
          <a:r>
            <a:rPr lang="en-US" dirty="0"/>
            <a:t>Phase I: Identify research gaps and unanswered questions (e.g., SPM review, evidence inventories or reviews, VA program office strategic plans)</a:t>
          </a:r>
        </a:p>
      </dgm:t>
    </dgm:pt>
    <dgm:pt modelId="{9019D3F0-3756-466E-A0E9-EDE6F334831C}" type="parTrans" cxnId="{D9C88FAA-1B35-47D8-BA2A-5550AFC2A0E5}">
      <dgm:prSet/>
      <dgm:spPr/>
      <dgm:t>
        <a:bodyPr/>
        <a:lstStyle/>
        <a:p>
          <a:endParaRPr lang="en-US"/>
        </a:p>
      </dgm:t>
    </dgm:pt>
    <dgm:pt modelId="{7E13AC35-3F65-4ACF-BD6E-0E8BB3F15FC2}" type="sibTrans" cxnId="{D9C88FAA-1B35-47D8-BA2A-5550AFC2A0E5}">
      <dgm:prSet/>
      <dgm:spPr/>
      <dgm:t>
        <a:bodyPr/>
        <a:lstStyle/>
        <a:p>
          <a:endParaRPr lang="en-US"/>
        </a:p>
      </dgm:t>
    </dgm:pt>
    <dgm:pt modelId="{5CA76A74-DB83-4FD9-A21E-8E53AB6C93BC}">
      <dgm:prSet phldrT="[Text]"/>
      <dgm:spPr/>
      <dgm:t>
        <a:bodyPr/>
        <a:lstStyle/>
        <a:p>
          <a:r>
            <a:rPr lang="en-US" dirty="0"/>
            <a:t>Phase II: Refine Priorities using concurrent processes: national surveys/live voting &amp; focus groups with Consumer, Provider, Leader, Investigator groups</a:t>
          </a:r>
        </a:p>
      </dgm:t>
    </dgm:pt>
    <dgm:pt modelId="{5D2DC5F8-6DA9-4716-96DC-069770937161}" type="parTrans" cxnId="{F9C9DE73-CF69-452E-B640-A9D330D8557E}">
      <dgm:prSet/>
      <dgm:spPr/>
      <dgm:t>
        <a:bodyPr/>
        <a:lstStyle/>
        <a:p>
          <a:endParaRPr lang="en-US"/>
        </a:p>
      </dgm:t>
    </dgm:pt>
    <dgm:pt modelId="{9474CCF4-5508-4290-B7FF-479B591AEC2F}" type="sibTrans" cxnId="{F9C9DE73-CF69-452E-B640-A9D330D8557E}">
      <dgm:prSet/>
      <dgm:spPr/>
      <dgm:t>
        <a:bodyPr/>
        <a:lstStyle/>
        <a:p>
          <a:endParaRPr lang="en-US"/>
        </a:p>
      </dgm:t>
    </dgm:pt>
    <dgm:pt modelId="{404B8007-5BE0-489E-A313-B56AC779D017}">
      <dgm:prSet phldrT="[Text]"/>
      <dgm:spPr/>
      <dgm:t>
        <a:bodyPr/>
        <a:lstStyle/>
        <a:p>
          <a:r>
            <a:rPr lang="en-US" dirty="0"/>
            <a:t>Phase III: Delphi consensus panel with interested party representatives rank priorities on urgency, impact, feasibility, identify impact metrics</a:t>
          </a:r>
        </a:p>
      </dgm:t>
    </dgm:pt>
    <dgm:pt modelId="{E6CC81CE-5E44-41C8-92E7-6F8A3FFFB84E}" type="parTrans" cxnId="{E90DB2AE-2684-4975-A233-60CC4A581074}">
      <dgm:prSet/>
      <dgm:spPr/>
      <dgm:t>
        <a:bodyPr/>
        <a:lstStyle/>
        <a:p>
          <a:endParaRPr lang="en-US"/>
        </a:p>
      </dgm:t>
    </dgm:pt>
    <dgm:pt modelId="{307B3A02-4848-4BC0-B645-ED2904CB035A}" type="sibTrans" cxnId="{E90DB2AE-2684-4975-A233-60CC4A581074}">
      <dgm:prSet/>
      <dgm:spPr/>
      <dgm:t>
        <a:bodyPr/>
        <a:lstStyle/>
        <a:p>
          <a:endParaRPr lang="en-US"/>
        </a:p>
      </dgm:t>
    </dgm:pt>
    <dgm:pt modelId="{A6EE57D1-13C1-4D5B-A487-3984F4B6AFBF}" type="pres">
      <dgm:prSet presAssocID="{73140597-B54A-46B6-A383-B7F977B7DC44}" presName="cycle" presStyleCnt="0">
        <dgm:presLayoutVars>
          <dgm:chMax val="1"/>
          <dgm:dir/>
          <dgm:animLvl val="ctr"/>
          <dgm:resizeHandles val="exact"/>
        </dgm:presLayoutVars>
      </dgm:prSet>
      <dgm:spPr/>
    </dgm:pt>
    <dgm:pt modelId="{F9FF57C2-E278-4ABE-8A74-F4B94C237AA8}" type="pres">
      <dgm:prSet presAssocID="{77D4B66D-055B-408A-95A6-2D76EAD06522}" presName="centerShape" presStyleLbl="node0" presStyleIdx="0" presStyleCnt="1"/>
      <dgm:spPr/>
    </dgm:pt>
    <dgm:pt modelId="{5325B7C5-BDD3-4EAA-BE52-1C87C51992C6}" type="pres">
      <dgm:prSet presAssocID="{9019D3F0-3756-466E-A0E9-EDE6F334831C}" presName="parTrans" presStyleLbl="bgSibTrans2D1" presStyleIdx="0" presStyleCnt="3"/>
      <dgm:spPr/>
    </dgm:pt>
    <dgm:pt modelId="{A8F09999-18BD-4D38-A6AD-C7264147FF72}" type="pres">
      <dgm:prSet presAssocID="{FF618BB9-6D6D-424D-B7D9-45A011EECC7A}" presName="node" presStyleLbl="node1" presStyleIdx="0" presStyleCnt="3">
        <dgm:presLayoutVars>
          <dgm:bulletEnabled val="1"/>
        </dgm:presLayoutVars>
      </dgm:prSet>
      <dgm:spPr/>
    </dgm:pt>
    <dgm:pt modelId="{C82ACCF6-5EBF-45F9-A2B0-B384FC46BAE3}" type="pres">
      <dgm:prSet presAssocID="{5D2DC5F8-6DA9-4716-96DC-069770937161}" presName="parTrans" presStyleLbl="bgSibTrans2D1" presStyleIdx="1" presStyleCnt="3"/>
      <dgm:spPr/>
    </dgm:pt>
    <dgm:pt modelId="{AB151650-3EA9-41FC-8EC1-BAEEDB6465E0}" type="pres">
      <dgm:prSet presAssocID="{5CA76A74-DB83-4FD9-A21E-8E53AB6C93BC}" presName="node" presStyleLbl="node1" presStyleIdx="1" presStyleCnt="3">
        <dgm:presLayoutVars>
          <dgm:bulletEnabled val="1"/>
        </dgm:presLayoutVars>
      </dgm:prSet>
      <dgm:spPr/>
    </dgm:pt>
    <dgm:pt modelId="{F051E436-78C7-484F-AF0E-B67CA4E8CB87}" type="pres">
      <dgm:prSet presAssocID="{E6CC81CE-5E44-41C8-92E7-6F8A3FFFB84E}" presName="parTrans" presStyleLbl="bgSibTrans2D1" presStyleIdx="2" presStyleCnt="3"/>
      <dgm:spPr/>
    </dgm:pt>
    <dgm:pt modelId="{79E43712-7D13-4C11-B74A-79857435A127}" type="pres">
      <dgm:prSet presAssocID="{404B8007-5BE0-489E-A313-B56AC779D017}" presName="node" presStyleLbl="node1" presStyleIdx="2" presStyleCnt="3" custRadScaleRad="93128" custRadScaleInc="-2998">
        <dgm:presLayoutVars>
          <dgm:bulletEnabled val="1"/>
        </dgm:presLayoutVars>
      </dgm:prSet>
      <dgm:spPr/>
    </dgm:pt>
  </dgm:ptLst>
  <dgm:cxnLst>
    <dgm:cxn modelId="{8BF3410B-8F6F-4BDE-A930-84EF2D3C875A}" srcId="{73140597-B54A-46B6-A383-B7F977B7DC44}" destId="{77D4B66D-055B-408A-95A6-2D76EAD06522}" srcOrd="0" destOrd="0" parTransId="{C42EEB6F-E239-4172-A2D1-E8C95759BDC1}" sibTransId="{25F14E1E-EB8C-4F19-8140-5491A9E8A36D}"/>
    <dgm:cxn modelId="{76BDC80F-65AD-4B31-9A25-32EE2AECA34C}" type="presOf" srcId="{E6CC81CE-5E44-41C8-92E7-6F8A3FFFB84E}" destId="{F051E436-78C7-484F-AF0E-B67CA4E8CB87}" srcOrd="0" destOrd="0" presId="urn:microsoft.com/office/officeart/2005/8/layout/radial4"/>
    <dgm:cxn modelId="{57E04E21-06D2-4427-81B4-0F8C869D652F}" type="presOf" srcId="{404B8007-5BE0-489E-A313-B56AC779D017}" destId="{79E43712-7D13-4C11-B74A-79857435A127}" srcOrd="0" destOrd="0" presId="urn:microsoft.com/office/officeart/2005/8/layout/radial4"/>
    <dgm:cxn modelId="{2AE3E429-C703-4EE3-8068-AEA3DCB265A6}" type="presOf" srcId="{5D2DC5F8-6DA9-4716-96DC-069770937161}" destId="{C82ACCF6-5EBF-45F9-A2B0-B384FC46BAE3}" srcOrd="0" destOrd="0" presId="urn:microsoft.com/office/officeart/2005/8/layout/radial4"/>
    <dgm:cxn modelId="{5E85725F-CEC2-4E00-B1D7-F9BD96BB0D46}" type="presOf" srcId="{FF618BB9-6D6D-424D-B7D9-45A011EECC7A}" destId="{A8F09999-18BD-4D38-A6AD-C7264147FF72}" srcOrd="0" destOrd="0" presId="urn:microsoft.com/office/officeart/2005/8/layout/radial4"/>
    <dgm:cxn modelId="{A97C6A41-FFA7-4942-9D4A-7F1D2568DDC3}" type="presOf" srcId="{5CA76A74-DB83-4FD9-A21E-8E53AB6C93BC}" destId="{AB151650-3EA9-41FC-8EC1-BAEEDB6465E0}" srcOrd="0" destOrd="0" presId="urn:microsoft.com/office/officeart/2005/8/layout/radial4"/>
    <dgm:cxn modelId="{F9C9DE73-CF69-452E-B640-A9D330D8557E}" srcId="{77D4B66D-055B-408A-95A6-2D76EAD06522}" destId="{5CA76A74-DB83-4FD9-A21E-8E53AB6C93BC}" srcOrd="1" destOrd="0" parTransId="{5D2DC5F8-6DA9-4716-96DC-069770937161}" sibTransId="{9474CCF4-5508-4290-B7FF-479B591AEC2F}"/>
    <dgm:cxn modelId="{1668B59A-B169-4B80-9E94-DEA3469572B9}" type="presOf" srcId="{73140597-B54A-46B6-A383-B7F977B7DC44}" destId="{A6EE57D1-13C1-4D5B-A487-3984F4B6AFBF}" srcOrd="0" destOrd="0" presId="urn:microsoft.com/office/officeart/2005/8/layout/radial4"/>
    <dgm:cxn modelId="{A2B33CA1-68E8-440E-B188-710F4D679F23}" type="presOf" srcId="{77D4B66D-055B-408A-95A6-2D76EAD06522}" destId="{F9FF57C2-E278-4ABE-8A74-F4B94C237AA8}" srcOrd="0" destOrd="0" presId="urn:microsoft.com/office/officeart/2005/8/layout/radial4"/>
    <dgm:cxn modelId="{D9C88FAA-1B35-47D8-BA2A-5550AFC2A0E5}" srcId="{77D4B66D-055B-408A-95A6-2D76EAD06522}" destId="{FF618BB9-6D6D-424D-B7D9-45A011EECC7A}" srcOrd="0" destOrd="0" parTransId="{9019D3F0-3756-466E-A0E9-EDE6F334831C}" sibTransId="{7E13AC35-3F65-4ACF-BD6E-0E8BB3F15FC2}"/>
    <dgm:cxn modelId="{D33A21AD-C8CF-441E-B6D8-CD5BAADF6590}" type="presOf" srcId="{9019D3F0-3756-466E-A0E9-EDE6F334831C}" destId="{5325B7C5-BDD3-4EAA-BE52-1C87C51992C6}" srcOrd="0" destOrd="0" presId="urn:microsoft.com/office/officeart/2005/8/layout/radial4"/>
    <dgm:cxn modelId="{E90DB2AE-2684-4975-A233-60CC4A581074}" srcId="{77D4B66D-055B-408A-95A6-2D76EAD06522}" destId="{404B8007-5BE0-489E-A313-B56AC779D017}" srcOrd="2" destOrd="0" parTransId="{E6CC81CE-5E44-41C8-92E7-6F8A3FFFB84E}" sibTransId="{307B3A02-4848-4BC0-B645-ED2904CB035A}"/>
    <dgm:cxn modelId="{566F2C06-8706-449F-8A5A-C020D036C7A8}" type="presParOf" srcId="{A6EE57D1-13C1-4D5B-A487-3984F4B6AFBF}" destId="{F9FF57C2-E278-4ABE-8A74-F4B94C237AA8}" srcOrd="0" destOrd="0" presId="urn:microsoft.com/office/officeart/2005/8/layout/radial4"/>
    <dgm:cxn modelId="{0A9B6651-92BF-47A0-BC15-5ADC460FD62C}" type="presParOf" srcId="{A6EE57D1-13C1-4D5B-A487-3984F4B6AFBF}" destId="{5325B7C5-BDD3-4EAA-BE52-1C87C51992C6}" srcOrd="1" destOrd="0" presId="urn:microsoft.com/office/officeart/2005/8/layout/radial4"/>
    <dgm:cxn modelId="{4DC5FC8E-A466-4782-A81D-9B229A7E5CD9}" type="presParOf" srcId="{A6EE57D1-13C1-4D5B-A487-3984F4B6AFBF}" destId="{A8F09999-18BD-4D38-A6AD-C7264147FF72}" srcOrd="2" destOrd="0" presId="urn:microsoft.com/office/officeart/2005/8/layout/radial4"/>
    <dgm:cxn modelId="{276CA80A-F9FC-4612-B334-DE6E2AE2BA28}" type="presParOf" srcId="{A6EE57D1-13C1-4D5B-A487-3984F4B6AFBF}" destId="{C82ACCF6-5EBF-45F9-A2B0-B384FC46BAE3}" srcOrd="3" destOrd="0" presId="urn:microsoft.com/office/officeart/2005/8/layout/radial4"/>
    <dgm:cxn modelId="{021E7297-EACD-4977-8130-BB3F8E093B8B}" type="presParOf" srcId="{A6EE57D1-13C1-4D5B-A487-3984F4B6AFBF}" destId="{AB151650-3EA9-41FC-8EC1-BAEEDB6465E0}" srcOrd="4" destOrd="0" presId="urn:microsoft.com/office/officeart/2005/8/layout/radial4"/>
    <dgm:cxn modelId="{C1114FB2-688F-482F-87C8-14BD10D684AE}" type="presParOf" srcId="{A6EE57D1-13C1-4D5B-A487-3984F4B6AFBF}" destId="{F051E436-78C7-484F-AF0E-B67CA4E8CB87}" srcOrd="5" destOrd="0" presId="urn:microsoft.com/office/officeart/2005/8/layout/radial4"/>
    <dgm:cxn modelId="{1A15504A-AD45-47A0-8149-B5C50B953051}" type="presParOf" srcId="{A6EE57D1-13C1-4D5B-A487-3984F4B6AFBF}" destId="{79E43712-7D13-4C11-B74A-79857435A12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B74E-B1E6-4E3C-8C13-269A8AC0411F}">
      <dsp:nvSpPr>
        <dsp:cNvPr id="0" name=""/>
        <dsp:cNvSpPr/>
      </dsp:nvSpPr>
      <dsp:spPr>
        <a:xfrm>
          <a:off x="0" y="301656"/>
          <a:ext cx="3726155" cy="2832690"/>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Completed</a:t>
          </a:r>
        </a:p>
        <a:p>
          <a:pPr marL="171450" lvl="1" indent="-171450" algn="l" defTabSz="800100">
            <a:lnSpc>
              <a:spcPct val="90000"/>
            </a:lnSpc>
            <a:spcBef>
              <a:spcPct val="0"/>
            </a:spcBef>
            <a:spcAft>
              <a:spcPct val="15000"/>
            </a:spcAft>
            <a:buChar char="•"/>
          </a:pPr>
          <a:r>
            <a:rPr lang="en-US" sz="1800" kern="1200" dirty="0">
              <a:solidFill>
                <a:schemeClr val="tx1"/>
              </a:solidFill>
            </a:rPr>
            <a:t>Role Charter</a:t>
          </a:r>
        </a:p>
        <a:p>
          <a:pPr marL="171450" lvl="1" indent="-171450" algn="l" defTabSz="800100">
            <a:lnSpc>
              <a:spcPct val="90000"/>
            </a:lnSpc>
            <a:spcBef>
              <a:spcPct val="0"/>
            </a:spcBef>
            <a:spcAft>
              <a:spcPct val="15000"/>
            </a:spcAft>
            <a:buChar char="•"/>
          </a:pPr>
          <a:r>
            <a:rPr lang="en-US" sz="1800" kern="1200" dirty="0">
              <a:solidFill>
                <a:schemeClr val="tx1"/>
              </a:solidFill>
            </a:rPr>
            <a:t>Executive Committee Charter</a:t>
          </a:r>
        </a:p>
        <a:p>
          <a:pPr marL="171450" lvl="1" indent="-171450" algn="l" defTabSz="800100">
            <a:lnSpc>
              <a:spcPct val="90000"/>
            </a:lnSpc>
            <a:spcBef>
              <a:spcPct val="0"/>
            </a:spcBef>
            <a:spcAft>
              <a:spcPct val="15000"/>
            </a:spcAft>
            <a:buChar char="•"/>
          </a:pPr>
          <a:r>
            <a:rPr lang="en-US" sz="1800" kern="1200" dirty="0">
              <a:solidFill>
                <a:schemeClr val="tx1"/>
              </a:solidFill>
            </a:rPr>
            <a:t>Purview Statement</a:t>
          </a:r>
        </a:p>
        <a:p>
          <a:pPr marL="171450" lvl="1" indent="-171450" algn="l" defTabSz="800100">
            <a:lnSpc>
              <a:spcPct val="90000"/>
            </a:lnSpc>
            <a:spcBef>
              <a:spcPct val="0"/>
            </a:spcBef>
            <a:spcAft>
              <a:spcPct val="15000"/>
            </a:spcAft>
            <a:buChar char="•"/>
          </a:pPr>
          <a:r>
            <a:rPr lang="en-US" sz="1800" kern="1200" dirty="0">
              <a:solidFill>
                <a:schemeClr val="tx1"/>
              </a:solidFill>
            </a:rPr>
            <a:t>Portfolio Analysis Report</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Portfolio Analysis PPT</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Position Description</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solidFill>
            </a:rPr>
            <a:t>Portfolio Performance Metrics</a:t>
          </a:r>
          <a:endParaRPr lang="en-US" sz="1800" kern="1200" dirty="0"/>
        </a:p>
      </dsp:txBody>
      <dsp:txXfrm>
        <a:off x="0" y="301656"/>
        <a:ext cx="3726155" cy="2832690"/>
      </dsp:txXfrm>
    </dsp:sp>
    <dsp:sp modelId="{3DA65D23-D080-449B-8752-5C57B0DAC466}">
      <dsp:nvSpPr>
        <dsp:cNvPr id="0" name=""/>
        <dsp:cNvSpPr/>
      </dsp:nvSpPr>
      <dsp:spPr>
        <a:xfrm>
          <a:off x="4098770" y="600154"/>
          <a:ext cx="3726155" cy="2235693"/>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 Progress</a:t>
          </a:r>
        </a:p>
        <a:p>
          <a:pPr marL="171450" lvl="1" indent="-171450" algn="l" defTabSz="800100">
            <a:lnSpc>
              <a:spcPct val="90000"/>
            </a:lnSpc>
            <a:spcBef>
              <a:spcPct val="0"/>
            </a:spcBef>
            <a:spcAft>
              <a:spcPct val="15000"/>
            </a:spcAft>
            <a:buChar char="•"/>
          </a:pPr>
          <a:r>
            <a:rPr lang="en-US" sz="1800" kern="1200" dirty="0">
              <a:solidFill>
                <a:schemeClr val="tx1"/>
              </a:solidFill>
            </a:rPr>
            <a:t>Critical Research Priorities</a:t>
          </a:r>
        </a:p>
      </dsp:txBody>
      <dsp:txXfrm>
        <a:off x="4098770" y="600154"/>
        <a:ext cx="3726155" cy="2235693"/>
      </dsp:txXfrm>
    </dsp:sp>
    <dsp:sp modelId="{4B1D8200-0DA9-42F6-A534-578F75402916}">
      <dsp:nvSpPr>
        <dsp:cNvPr id="0" name=""/>
        <dsp:cNvSpPr/>
      </dsp:nvSpPr>
      <dsp:spPr>
        <a:xfrm>
          <a:off x="8197541" y="600154"/>
          <a:ext cx="3726155" cy="2235693"/>
        </a:xfrm>
        <a:prstGeom prst="rect">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Future Items</a:t>
          </a:r>
        </a:p>
        <a:p>
          <a:pPr marL="171450" lvl="1" indent="-171450" algn="l" defTabSz="800100">
            <a:lnSpc>
              <a:spcPct val="90000"/>
            </a:lnSpc>
            <a:spcBef>
              <a:spcPct val="0"/>
            </a:spcBef>
            <a:spcAft>
              <a:spcPct val="15000"/>
            </a:spcAft>
            <a:buChar char="•"/>
          </a:pPr>
          <a:r>
            <a:rPr lang="en-US" sz="1800" kern="1200" dirty="0">
              <a:solidFill>
                <a:schemeClr val="tx1"/>
              </a:solidFill>
            </a:rPr>
            <a:t>Program Announcements</a:t>
          </a:r>
        </a:p>
        <a:p>
          <a:pPr marL="171450" lvl="1" indent="-171450" algn="l" defTabSz="800100">
            <a:lnSpc>
              <a:spcPct val="90000"/>
            </a:lnSpc>
            <a:spcBef>
              <a:spcPct val="0"/>
            </a:spcBef>
            <a:spcAft>
              <a:spcPct val="15000"/>
            </a:spcAft>
            <a:buChar char="•"/>
          </a:pPr>
          <a:r>
            <a:rPr lang="en-US" sz="1800" kern="1200" dirty="0">
              <a:solidFill>
                <a:schemeClr val="tx1"/>
              </a:solidFill>
            </a:rPr>
            <a:t>Funding Model SOP</a:t>
          </a:r>
        </a:p>
      </dsp:txBody>
      <dsp:txXfrm>
        <a:off x="8197541" y="600154"/>
        <a:ext cx="3726155" cy="2235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F57C2-E278-4ABE-8A74-F4B94C237AA8}">
      <dsp:nvSpPr>
        <dsp:cNvPr id="0" name=""/>
        <dsp:cNvSpPr/>
      </dsp:nvSpPr>
      <dsp:spPr>
        <a:xfrm>
          <a:off x="2966720" y="2834780"/>
          <a:ext cx="2194560" cy="2194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AMP Priorities for RFA</a:t>
          </a:r>
        </a:p>
        <a:p>
          <a:pPr marL="0" lvl="0" indent="0" algn="ctr" defTabSz="755650">
            <a:lnSpc>
              <a:spcPct val="90000"/>
            </a:lnSpc>
            <a:spcBef>
              <a:spcPct val="0"/>
            </a:spcBef>
            <a:spcAft>
              <a:spcPct val="35000"/>
            </a:spcAft>
            <a:buNone/>
          </a:pPr>
          <a:r>
            <a:rPr lang="en-US" sz="1700" kern="1200" dirty="0"/>
            <a:t>Measures of Impact</a:t>
          </a:r>
        </a:p>
        <a:p>
          <a:pPr marL="0" lvl="0" indent="0" algn="ctr" defTabSz="755650">
            <a:lnSpc>
              <a:spcPct val="90000"/>
            </a:lnSpc>
            <a:spcBef>
              <a:spcPct val="0"/>
            </a:spcBef>
            <a:spcAft>
              <a:spcPct val="35000"/>
            </a:spcAft>
            <a:buNone/>
          </a:pPr>
          <a:r>
            <a:rPr lang="en-US" sz="1700" kern="1200" dirty="0"/>
            <a:t>Exec. Committee</a:t>
          </a:r>
        </a:p>
      </dsp:txBody>
      <dsp:txXfrm>
        <a:off x="3288106" y="3156166"/>
        <a:ext cx="1551788" cy="1551788"/>
      </dsp:txXfrm>
    </dsp:sp>
    <dsp:sp modelId="{5325B7C5-BDD3-4EAA-BE52-1C87C51992C6}">
      <dsp:nvSpPr>
        <dsp:cNvPr id="0" name=""/>
        <dsp:cNvSpPr/>
      </dsp:nvSpPr>
      <dsp:spPr>
        <a:xfrm rot="12900000">
          <a:off x="1356306" y="2384955"/>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9999-18BD-4D38-A6AD-C7264147FF72}">
      <dsp:nvSpPr>
        <dsp:cNvPr id="0" name=""/>
        <dsp:cNvSpPr/>
      </dsp:nvSpPr>
      <dsp:spPr>
        <a:xfrm>
          <a:off x="484759" y="1321823"/>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 Identify research gaps and unanswered questions (e.g., SPM review, evidence inventories or reviews, VA program office strategic plans)</a:t>
          </a:r>
        </a:p>
      </dsp:txBody>
      <dsp:txXfrm>
        <a:off x="533609" y="1370673"/>
        <a:ext cx="1987132" cy="1570165"/>
      </dsp:txXfrm>
    </dsp:sp>
    <dsp:sp modelId="{C82ACCF6-5EBF-45F9-A2B0-B384FC46BAE3}">
      <dsp:nvSpPr>
        <dsp:cNvPr id="0" name=""/>
        <dsp:cNvSpPr/>
      </dsp:nvSpPr>
      <dsp:spPr>
        <a:xfrm rot="16200000">
          <a:off x="3119183" y="1467260"/>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51650-3EA9-41FC-8EC1-BAEEDB6465E0}">
      <dsp:nvSpPr>
        <dsp:cNvPr id="0" name=""/>
        <dsp:cNvSpPr/>
      </dsp:nvSpPr>
      <dsp:spPr>
        <a:xfrm>
          <a:off x="3021583" y="1235"/>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 Refine Priorities using concurrent processes: national surveys/live voting &amp; focus groups with Consumer, Provider, Leader, Investigator groups</a:t>
          </a:r>
        </a:p>
      </dsp:txBody>
      <dsp:txXfrm>
        <a:off x="3070433" y="50085"/>
        <a:ext cx="1987132" cy="1570165"/>
      </dsp:txXfrm>
    </dsp:sp>
    <dsp:sp modelId="{F051E436-78C7-484F-AF0E-B67CA4E8CB87}">
      <dsp:nvSpPr>
        <dsp:cNvPr id="0" name=""/>
        <dsp:cNvSpPr/>
      </dsp:nvSpPr>
      <dsp:spPr>
        <a:xfrm rot="19392072">
          <a:off x="4853108" y="2397473"/>
          <a:ext cx="168851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43712-7D13-4C11-B74A-79857435A127}">
      <dsp:nvSpPr>
        <dsp:cNvPr id="0" name=""/>
        <dsp:cNvSpPr/>
      </dsp:nvSpPr>
      <dsp:spPr>
        <a:xfrm>
          <a:off x="5330987" y="1370547"/>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III: Delphi consensus panel with interested party representatives rank priorities on urgency, impact, feasibility, identify impact metrics</a:t>
          </a:r>
        </a:p>
      </dsp:txBody>
      <dsp:txXfrm>
        <a:off x="5379837" y="1419397"/>
        <a:ext cx="1987132" cy="1570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3/26/2024</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dirty="0"/>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83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717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42958896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181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696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8666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849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59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34359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92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895400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qualtricsxmqkpcgnh49.az1.qualtrics.com/jfe/preview/previewId/f73fe015-2ad4-458f-8322-6b48f84d3528/SV_dbeT0CVEvWJ1WWq?Q_CHL=preview&amp;Q_SurveyVersionID=current"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hyperlink" Target="https://pubmed.ncbi.nlm.nih.gov/32024751/" TargetMode="External"/><Relationship Id="rId3" Type="http://schemas.openxmlformats.org/officeDocument/2006/relationships/diagramLayout" Target="../diagrams/layout2.xml"/><Relationship Id="rId7" Type="http://schemas.openxmlformats.org/officeDocument/2006/relationships/hyperlink" Target="https://onlinelibrary.wiley.com/doi/10.1111/1475-6773.13944"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journals.lww.com/lww-medicalcare/Fulltext/2019/10001/Research_Lifecycle_to_Increase_the_Substantial.4.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C3891-451A-2EF0-AB3A-15594EEEAD26}"/>
              </a:ext>
            </a:extLst>
          </p:cNvPr>
          <p:cNvSpPr>
            <a:spLocks noGrp="1"/>
          </p:cNvSpPr>
          <p:nvPr>
            <p:ph type="ctrTitle"/>
          </p:nvPr>
        </p:nvSpPr>
        <p:spPr/>
        <p:txBody>
          <a:bodyPr/>
          <a:lstStyle/>
          <a:p>
            <a:r>
              <a:rPr lang="en-US" dirty="0"/>
              <a:t>Suicide Prevention: Advisory Group </a:t>
            </a:r>
            <a:br>
              <a:rPr lang="en-US" dirty="0"/>
            </a:br>
            <a:r>
              <a:rPr lang="en-US" dirty="0"/>
              <a:t>Monthly Meeting</a:t>
            </a:r>
          </a:p>
        </p:txBody>
      </p:sp>
      <p:sp>
        <p:nvSpPr>
          <p:cNvPr id="4" name="Subtitle 3">
            <a:extLst>
              <a:ext uri="{FF2B5EF4-FFF2-40B4-BE49-F238E27FC236}">
                <a16:creationId xmlns:a16="http://schemas.microsoft.com/office/drawing/2014/main" id="{A542717B-EFDD-26C1-22D7-48B192576474}"/>
              </a:ext>
            </a:extLst>
          </p:cNvPr>
          <p:cNvSpPr>
            <a:spLocks noGrp="1"/>
          </p:cNvSpPr>
          <p:nvPr>
            <p:ph type="subTitle" idx="1"/>
          </p:nvPr>
        </p:nvSpPr>
        <p:spPr/>
        <p:txBody>
          <a:bodyPr/>
          <a:lstStyle/>
          <a:p>
            <a:r>
              <a:rPr lang="en-US" dirty="0"/>
              <a:t>March 26, 2024</a:t>
            </a:r>
          </a:p>
        </p:txBody>
      </p:sp>
      <p:sp>
        <p:nvSpPr>
          <p:cNvPr id="6" name="Text Placeholder 5">
            <a:extLst>
              <a:ext uri="{FF2B5EF4-FFF2-40B4-BE49-F238E27FC236}">
                <a16:creationId xmlns:a16="http://schemas.microsoft.com/office/drawing/2014/main" id="{20F394ED-F0AD-444D-9E10-C01BD00671FA}"/>
              </a:ext>
            </a:extLst>
          </p:cNvPr>
          <p:cNvSpPr>
            <a:spLocks noGrp="1"/>
          </p:cNvSpPr>
          <p:nvPr>
            <p:ph type="body" sz="quarter" idx="10"/>
          </p:nvPr>
        </p:nvSpPr>
        <p:spPr/>
        <p:txBody>
          <a:bodyPr/>
          <a:lstStyle/>
          <a:p>
            <a:r>
              <a:rPr lang="en-US" dirty="0"/>
              <a:t>Joe </a:t>
            </a:r>
            <a:r>
              <a:rPr lang="en-US" dirty="0" err="1"/>
              <a:t>Constans</a:t>
            </a:r>
            <a:endParaRPr lang="en-US" dirty="0"/>
          </a:p>
        </p:txBody>
      </p:sp>
    </p:spTree>
    <p:extLst>
      <p:ext uri="{BB962C8B-B14F-4D97-AF65-F5344CB8AC3E}">
        <p14:creationId xmlns:p14="http://schemas.microsoft.com/office/powerpoint/2010/main" val="2779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dirty="0"/>
              <a:t>Phase 2: VISN Suicide Prevention Lead – Open Discussion</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10</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4078039"/>
          </a:xfrm>
          <a:prstGeom prst="rect">
            <a:avLst/>
          </a:prstGeom>
          <a:noFill/>
        </p:spPr>
        <p:txBody>
          <a:bodyPr wrap="square" rtlCol="0">
            <a:spAutoFit/>
          </a:bodyPr>
          <a:lstStyle/>
          <a:p>
            <a:pPr algn="ctr"/>
            <a:r>
              <a:rPr lang="en-US" b="1" u="sng" dirty="0"/>
              <a:t>Key Questions for Audience: </a:t>
            </a:r>
          </a:p>
          <a:p>
            <a:endParaRPr lang="en-US" dirty="0"/>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 </a:t>
            </a:r>
            <a:r>
              <a:rPr lang="en-US" sz="1600" dirty="0">
                <a:solidFill>
                  <a:schemeClr val="tx1"/>
                </a:solidFill>
                <a:latin typeface="Calibri" panose="020F0502020204030204" pitchFamily="34" charset="0"/>
              </a:rPr>
              <a:t>W</a:t>
            </a:r>
            <a:r>
              <a:rPr lang="en-US" sz="1600" b="0" i="0" dirty="0">
                <a:solidFill>
                  <a:schemeClr val="tx1"/>
                </a:solidFill>
                <a:effectLst/>
                <a:latin typeface="Calibri" panose="020F0502020204030204" pitchFamily="34" charset="0"/>
              </a:rPr>
              <a:t>hat areas </a:t>
            </a:r>
            <a:r>
              <a:rPr lang="en-US" sz="1600" dirty="0">
                <a:solidFill>
                  <a:schemeClr val="tx1"/>
                </a:solidFill>
                <a:latin typeface="Calibri" panose="020F0502020204030204" pitchFamily="34" charset="0"/>
              </a:rPr>
              <a:t>in </a:t>
            </a:r>
            <a:r>
              <a:rPr lang="en-US" sz="1600" b="0" i="0" dirty="0">
                <a:solidFill>
                  <a:schemeClr val="tx1"/>
                </a:solidFill>
                <a:effectLst/>
                <a:latin typeface="Calibri" panose="020F0502020204030204" pitchFamily="34" charset="0"/>
              </a:rPr>
              <a:t>suicide prevention do you think needs more research to support your clinical decision-making?</a:t>
            </a:r>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How does your program implement current research evidence or data regarding assessing suicide risk?  What would make risk assessment </a:t>
            </a:r>
            <a:r>
              <a:rPr lang="en-US" sz="1600" dirty="0">
                <a:solidFill>
                  <a:schemeClr val="tx1"/>
                </a:solidFill>
                <a:latin typeface="Calibri" panose="020F0502020204030204" pitchFamily="34" charset="0"/>
              </a:rPr>
              <a:t>processes or resulting </a:t>
            </a:r>
            <a:r>
              <a:rPr lang="en-US" sz="1600" b="0" i="0" dirty="0">
                <a:solidFill>
                  <a:schemeClr val="tx1"/>
                </a:solidFill>
                <a:effectLst/>
                <a:latin typeface="Calibri" panose="020F0502020204030204" pitchFamily="34" charset="0"/>
              </a:rPr>
              <a:t>risk information more useful or actionable?</a:t>
            </a:r>
          </a:p>
          <a:p>
            <a:pPr marL="342900" marR="0" indent="-342900" algn="l">
              <a:spcBef>
                <a:spcPts val="0"/>
              </a:spcBef>
              <a:spcAft>
                <a:spcPts val="600"/>
              </a:spcAft>
              <a:buFont typeface="+mj-lt"/>
              <a:buAutoNum type="arabicPeriod"/>
            </a:pPr>
            <a:r>
              <a:rPr lang="en-US" sz="1600" b="0" i="0" dirty="0">
                <a:solidFill>
                  <a:schemeClr val="tx1"/>
                </a:solidFill>
                <a:effectLst/>
                <a:latin typeface="Calibri" panose="020F0502020204030204" pitchFamily="34" charset="0"/>
              </a:rPr>
              <a:t>How do you use the information you have now regarding effectiveness of suicide prevention interventions and treatments? What new information would help your program make evidence-informed treatment planning decisions?</a:t>
            </a:r>
          </a:p>
          <a:p>
            <a:pPr marL="342900" marR="0" indent="-342900" algn="l">
              <a:spcBef>
                <a:spcPts val="0"/>
              </a:spcBef>
              <a:spcAft>
                <a:spcPts val="600"/>
              </a:spcAft>
              <a:buFont typeface="+mj-lt"/>
              <a:buAutoNum type="arabicPeriod"/>
            </a:pPr>
            <a:r>
              <a:rPr lang="en-US" sz="1600" dirty="0">
                <a:solidFill>
                  <a:schemeClr val="tx1"/>
                </a:solidFill>
                <a:latin typeface="Calibri" panose="020F0502020204030204" pitchFamily="34" charset="0"/>
              </a:rPr>
              <a:t>Are there certain patient characteristics that are important to study or to include in VA research?</a:t>
            </a:r>
            <a:endParaRPr lang="en-US" sz="1600" b="0" i="0" dirty="0">
              <a:solidFill>
                <a:schemeClr val="tx1"/>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87972914-D271-56B4-B472-E675192C0E69}"/>
              </a:ext>
            </a:extLst>
          </p:cNvPr>
          <p:cNvSpPr txBox="1"/>
          <p:nvPr/>
        </p:nvSpPr>
        <p:spPr>
          <a:xfrm>
            <a:off x="6385867" y="1506044"/>
            <a:ext cx="5256130" cy="3970318"/>
          </a:xfrm>
          <a:prstGeom prst="rect">
            <a:avLst/>
          </a:prstGeom>
          <a:noFill/>
        </p:spPr>
        <p:txBody>
          <a:bodyPr wrap="square">
            <a:spAutoFit/>
          </a:bodyPr>
          <a:lstStyle/>
          <a:p>
            <a:pPr marL="285750" indent="-285750">
              <a:buFont typeface="Arial" panose="020B0604020202020204" pitchFamily="34" charset="0"/>
              <a:buChar char="•"/>
            </a:pPr>
            <a:r>
              <a:rPr lang="en-US" dirty="0">
                <a:highlight>
                  <a:srgbClr val="FFFF00"/>
                </a:highlight>
              </a:rPr>
              <a:t>Risk Identification Process*</a:t>
            </a:r>
          </a:p>
          <a:p>
            <a:pPr marL="742950" lvl="1" indent="-285750">
              <a:buFont typeface="Arial" panose="020B0604020202020204" pitchFamily="34" charset="0"/>
              <a:buChar char="•"/>
            </a:pPr>
            <a:r>
              <a:rPr lang="en-US" dirty="0">
                <a:highlight>
                  <a:srgbClr val="FFFF00"/>
                </a:highlight>
              </a:rPr>
              <a:t>Needs modification </a:t>
            </a:r>
          </a:p>
          <a:p>
            <a:pPr marL="742950" lvl="1" indent="-285750">
              <a:buFont typeface="Arial" panose="020B0604020202020204" pitchFamily="34" charset="0"/>
              <a:buChar char="•"/>
            </a:pPr>
            <a:r>
              <a:rPr lang="en-US" dirty="0">
                <a:highlight>
                  <a:srgbClr val="FFFF00"/>
                </a:highlight>
              </a:rPr>
              <a:t>Clinician burden too high</a:t>
            </a:r>
          </a:p>
          <a:p>
            <a:pPr marL="285750" indent="-285750">
              <a:buFont typeface="Arial" panose="020B0604020202020204" pitchFamily="34" charset="0"/>
              <a:buChar char="•"/>
            </a:pPr>
            <a:r>
              <a:rPr lang="en-US" dirty="0">
                <a:highlight>
                  <a:srgbClr val="FFFF00"/>
                </a:highlight>
              </a:rPr>
              <a:t>Clinical Trial Feasibility*</a:t>
            </a:r>
          </a:p>
          <a:p>
            <a:pPr marL="742950" lvl="1" indent="-285750">
              <a:buFont typeface="Arial" panose="020B0604020202020204" pitchFamily="34" charset="0"/>
              <a:buChar char="•"/>
            </a:pPr>
            <a:r>
              <a:rPr lang="en-US" dirty="0">
                <a:highlight>
                  <a:srgbClr val="FFFF00"/>
                </a:highlight>
              </a:rPr>
              <a:t>Psychotherapy </a:t>
            </a:r>
          </a:p>
          <a:p>
            <a:pPr marL="742950" lvl="1" indent="-285750">
              <a:buFont typeface="Arial" panose="020B0604020202020204" pitchFamily="34" charset="0"/>
              <a:buChar char="•"/>
            </a:pPr>
            <a:r>
              <a:rPr lang="en-US" dirty="0">
                <a:highlight>
                  <a:srgbClr val="FFFF00"/>
                </a:highlight>
              </a:rPr>
              <a:t>Small trials will not advance practice</a:t>
            </a:r>
          </a:p>
          <a:p>
            <a:pPr marL="285750" indent="-285750">
              <a:buFont typeface="Arial" panose="020B0604020202020204" pitchFamily="34" charset="0"/>
              <a:buChar char="•"/>
            </a:pPr>
            <a:r>
              <a:rPr lang="en-US" dirty="0"/>
              <a:t>Community Interventions</a:t>
            </a:r>
          </a:p>
          <a:p>
            <a:pPr marL="285750" indent="-285750">
              <a:buFont typeface="Arial" panose="020B0604020202020204" pitchFamily="34" charset="0"/>
              <a:buChar char="•"/>
            </a:pPr>
            <a:r>
              <a:rPr lang="en-US" dirty="0"/>
              <a:t>Education, Training, and Messaging</a:t>
            </a:r>
          </a:p>
          <a:p>
            <a:pPr marL="285750" indent="-285750">
              <a:buFont typeface="Arial" panose="020B0604020202020204" pitchFamily="34" charset="0"/>
              <a:buChar char="•"/>
            </a:pPr>
            <a:r>
              <a:rPr lang="en-US" dirty="0"/>
              <a:t>Firearms, Lethal Means Safety</a:t>
            </a:r>
          </a:p>
          <a:p>
            <a:pPr marL="285750" indent="-285750">
              <a:buFont typeface="Arial" panose="020B0604020202020204" pitchFamily="34" charset="0"/>
              <a:buChar char="•"/>
            </a:pPr>
            <a:r>
              <a:rPr lang="en-US" dirty="0"/>
              <a:t>Safety Planning</a:t>
            </a:r>
          </a:p>
          <a:p>
            <a:pPr marL="285750" indent="-285750">
              <a:buFont typeface="Arial" panose="020B0604020202020204" pitchFamily="34" charset="0"/>
              <a:buChar char="•"/>
            </a:pPr>
            <a:r>
              <a:rPr lang="en-US" dirty="0"/>
              <a:t>Older Veterans</a:t>
            </a:r>
          </a:p>
          <a:p>
            <a:pPr marL="285750" indent="-285750">
              <a:buFont typeface="Arial" panose="020B0604020202020204" pitchFamily="34" charset="0"/>
              <a:buChar char="•"/>
            </a:pPr>
            <a:r>
              <a:rPr lang="en-US" dirty="0"/>
              <a:t>Female Veterans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68C76A8-FEA5-0EDB-F27D-E044C92A7A59}"/>
              </a:ext>
            </a:extLst>
          </p:cNvPr>
          <p:cNvSpPr txBox="1"/>
          <p:nvPr/>
        </p:nvSpPr>
        <p:spPr>
          <a:xfrm>
            <a:off x="6105427" y="5232046"/>
            <a:ext cx="6476998" cy="369332"/>
          </a:xfrm>
          <a:prstGeom prst="rect">
            <a:avLst/>
          </a:prstGeom>
          <a:noFill/>
        </p:spPr>
        <p:txBody>
          <a:bodyPr wrap="square" rtlCol="0">
            <a:spAutoFit/>
          </a:bodyPr>
          <a:lstStyle/>
          <a:p>
            <a:r>
              <a:rPr lang="en-US" dirty="0"/>
              <a:t>* - priority areas</a:t>
            </a:r>
          </a:p>
        </p:txBody>
      </p:sp>
    </p:spTree>
    <p:extLst>
      <p:ext uri="{BB962C8B-B14F-4D97-AF65-F5344CB8AC3E}">
        <p14:creationId xmlns:p14="http://schemas.microsoft.com/office/powerpoint/2010/main" val="67985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dirty="0"/>
              <a:t>Phase 2: CMHO – Open Discussion</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11</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1215717"/>
          </a:xfrm>
          <a:prstGeom prst="rect">
            <a:avLst/>
          </a:prstGeom>
          <a:noFill/>
        </p:spPr>
        <p:txBody>
          <a:bodyPr wrap="square" rtlCol="0">
            <a:spAutoFit/>
          </a:bodyPr>
          <a:lstStyle/>
          <a:p>
            <a:pPr algn="ctr"/>
            <a:r>
              <a:rPr lang="en-US" b="1" u="sng" dirty="0"/>
              <a:t>Key Questions for Audience: </a:t>
            </a:r>
          </a:p>
          <a:p>
            <a:endParaRPr lang="en-US" dirty="0"/>
          </a:p>
          <a:p>
            <a:pPr marL="342900" marR="0" indent="-342900" algn="l">
              <a:spcBef>
                <a:spcPts val="0"/>
              </a:spcBef>
              <a:spcAft>
                <a:spcPts val="600"/>
              </a:spcAft>
              <a:buFont typeface="Arial" panose="020B0604020202020204" pitchFamily="34" charset="0"/>
              <a:buChar char="•"/>
            </a:pPr>
            <a:r>
              <a:rPr lang="en-US" sz="1600" dirty="0">
                <a:latin typeface="Calibri" panose="020F0502020204030204" pitchFamily="34" charset="0"/>
              </a:rPr>
              <a:t>Reviewed priority setting process and results of survey.</a:t>
            </a:r>
          </a:p>
          <a:p>
            <a:pPr marL="342900" marR="0" indent="-342900" algn="l">
              <a:spcBef>
                <a:spcPts val="0"/>
              </a:spcBef>
              <a:spcAft>
                <a:spcPts val="600"/>
              </a:spcAft>
              <a:buFont typeface="Arial" panose="020B0604020202020204" pitchFamily="34" charset="0"/>
              <a:buChar char="•"/>
            </a:pPr>
            <a:r>
              <a:rPr lang="en-US" sz="1600" b="0" i="0" dirty="0">
                <a:solidFill>
                  <a:schemeClr val="tx1"/>
                </a:solidFill>
                <a:effectLst/>
                <a:latin typeface="Calibri" panose="020F0502020204030204" pitchFamily="34" charset="0"/>
              </a:rPr>
              <a:t>Solicited feedback on topic areas.</a:t>
            </a:r>
          </a:p>
        </p:txBody>
      </p:sp>
      <p:sp>
        <p:nvSpPr>
          <p:cNvPr id="11" name="TextBox 10">
            <a:extLst>
              <a:ext uri="{FF2B5EF4-FFF2-40B4-BE49-F238E27FC236}">
                <a16:creationId xmlns:a16="http://schemas.microsoft.com/office/drawing/2014/main" id="{87972914-D271-56B4-B472-E675192C0E69}"/>
              </a:ext>
            </a:extLst>
          </p:cNvPr>
          <p:cNvSpPr txBox="1"/>
          <p:nvPr/>
        </p:nvSpPr>
        <p:spPr>
          <a:xfrm>
            <a:off x="6385867" y="1506044"/>
            <a:ext cx="5256130" cy="2031325"/>
          </a:xfrm>
          <a:prstGeom prst="rect">
            <a:avLst/>
          </a:prstGeom>
          <a:noFill/>
        </p:spPr>
        <p:txBody>
          <a:bodyPr wrap="square">
            <a:spAutoFit/>
          </a:bodyPr>
          <a:lstStyle/>
          <a:p>
            <a:pPr marL="285750" indent="-285750">
              <a:buFont typeface="Arial" panose="020B0604020202020204" pitchFamily="34" charset="0"/>
              <a:buChar char="•"/>
            </a:pPr>
            <a:r>
              <a:rPr lang="en-US" dirty="0">
                <a:highlight>
                  <a:srgbClr val="FFFF00"/>
                </a:highlight>
              </a:rPr>
              <a:t>Risk Identification Process*</a:t>
            </a:r>
          </a:p>
          <a:p>
            <a:pPr marL="742950" lvl="1" indent="-285750">
              <a:buFont typeface="Arial" panose="020B0604020202020204" pitchFamily="34" charset="0"/>
              <a:buChar char="•"/>
            </a:pPr>
            <a:r>
              <a:rPr lang="en-US" dirty="0">
                <a:highlight>
                  <a:srgbClr val="FFFF00"/>
                </a:highlight>
              </a:rPr>
              <a:t>Need to rethink static, universal screening </a:t>
            </a:r>
          </a:p>
          <a:p>
            <a:pPr marL="742950" lvl="1" indent="-285750">
              <a:buFont typeface="Arial" panose="020B0604020202020204" pitchFamily="34" charset="0"/>
              <a:buChar char="•"/>
            </a:pPr>
            <a:r>
              <a:rPr lang="en-US" dirty="0">
                <a:highlight>
                  <a:srgbClr val="FFFF00"/>
                </a:highlight>
              </a:rPr>
              <a:t>Critical review of Risk ID processes</a:t>
            </a:r>
          </a:p>
          <a:p>
            <a:pPr marL="742950" lvl="1" indent="-285750">
              <a:buFont typeface="Arial" panose="020B0604020202020204" pitchFamily="34" charset="0"/>
              <a:buChar char="•"/>
            </a:pPr>
            <a:r>
              <a:rPr lang="en-US" dirty="0">
                <a:highlight>
                  <a:srgbClr val="FFFF00"/>
                </a:highlight>
              </a:rPr>
              <a:t>Development of dynamic risk identification processes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significant feedback on other </a:t>
            </a:r>
          </a:p>
        </p:txBody>
      </p:sp>
      <p:sp>
        <p:nvSpPr>
          <p:cNvPr id="5" name="TextBox 4">
            <a:extLst>
              <a:ext uri="{FF2B5EF4-FFF2-40B4-BE49-F238E27FC236}">
                <a16:creationId xmlns:a16="http://schemas.microsoft.com/office/drawing/2014/main" id="{E68C76A8-FEA5-0EDB-F27D-E044C92A7A59}"/>
              </a:ext>
            </a:extLst>
          </p:cNvPr>
          <p:cNvSpPr txBox="1"/>
          <p:nvPr/>
        </p:nvSpPr>
        <p:spPr>
          <a:xfrm>
            <a:off x="6105427" y="5232046"/>
            <a:ext cx="6476998" cy="369332"/>
          </a:xfrm>
          <a:prstGeom prst="rect">
            <a:avLst/>
          </a:prstGeom>
          <a:noFill/>
        </p:spPr>
        <p:txBody>
          <a:bodyPr wrap="square" rtlCol="0">
            <a:spAutoFit/>
          </a:bodyPr>
          <a:lstStyle/>
          <a:p>
            <a:r>
              <a:rPr lang="en-US" dirty="0"/>
              <a:t>* - priority areas (limited discussion)</a:t>
            </a:r>
          </a:p>
        </p:txBody>
      </p:sp>
    </p:spTree>
    <p:extLst>
      <p:ext uri="{BB962C8B-B14F-4D97-AF65-F5344CB8AC3E}">
        <p14:creationId xmlns:p14="http://schemas.microsoft.com/office/powerpoint/2010/main" val="251962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a:xfrm>
            <a:off x="390524" y="97245"/>
            <a:ext cx="11627417" cy="680223"/>
          </a:xfrm>
        </p:spPr>
        <p:txBody>
          <a:bodyPr/>
          <a:lstStyle/>
          <a:p>
            <a:r>
              <a:rPr lang="en-US" dirty="0"/>
              <a:t>Phase 2: SPRINT Investigators – Open Discussion</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12</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545343" y="1136712"/>
            <a:ext cx="4786041"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431379" y="1132521"/>
            <a:ext cx="5234134" cy="3600986"/>
          </a:xfrm>
          <a:prstGeom prst="rect">
            <a:avLst/>
          </a:prstGeom>
          <a:noFill/>
        </p:spPr>
        <p:txBody>
          <a:bodyPr wrap="square" rtlCol="0">
            <a:spAutoFit/>
          </a:bodyPr>
          <a:lstStyle/>
          <a:p>
            <a:pPr algn="ctr"/>
            <a:r>
              <a:rPr lang="en-US" b="1" u="sng" dirty="0"/>
              <a:t>Key Questions for Audience: </a:t>
            </a:r>
          </a:p>
          <a:p>
            <a:endParaRPr lang="en-US" dirty="0"/>
          </a:p>
          <a:p>
            <a:r>
              <a:rPr lang="en-US" sz="1600" dirty="0"/>
              <a:t>Suggestions regarding weighting of quantitative and qualitative data to identify content domains for consideration? </a:t>
            </a:r>
          </a:p>
          <a:p>
            <a:pPr marL="0" indent="0">
              <a:buFont typeface="Arial" panose="020B0604020202020204" pitchFamily="34" charset="0"/>
              <a:buNone/>
            </a:pPr>
            <a:endParaRPr lang="en-US" sz="1600" dirty="0"/>
          </a:p>
          <a:p>
            <a:r>
              <a:rPr lang="en-US" sz="1600" dirty="0"/>
              <a:t>Thoughts on ranking or rating of content domains in the survey? That is, what do you see as the benefits of ranking over rating and visa versa?</a:t>
            </a:r>
          </a:p>
          <a:p>
            <a:pPr marL="0" indent="0">
              <a:buFont typeface="Arial" panose="020B0604020202020204" pitchFamily="34" charset="0"/>
              <a:buNone/>
            </a:pPr>
            <a:endParaRPr lang="en-US" sz="1600" dirty="0"/>
          </a:p>
          <a:p>
            <a:r>
              <a:rPr lang="en-US" sz="1600" dirty="0"/>
              <a:t>How many domains should be considered on the survey?</a:t>
            </a:r>
          </a:p>
          <a:p>
            <a:endParaRPr lang="en-US" sz="1600" dirty="0"/>
          </a:p>
          <a:p>
            <a:r>
              <a:rPr lang="en-US" sz="1600" dirty="0"/>
              <a:t>What are the recommendations regarding specificity in the domains in survey? </a:t>
            </a:r>
          </a:p>
        </p:txBody>
      </p:sp>
      <p:sp>
        <p:nvSpPr>
          <p:cNvPr id="8" name="Content Placeholder 6">
            <a:extLst>
              <a:ext uri="{FF2B5EF4-FFF2-40B4-BE49-F238E27FC236}">
                <a16:creationId xmlns:a16="http://schemas.microsoft.com/office/drawing/2014/main" id="{7C3CB8D5-B0FD-269C-23BF-6B92DC052274}"/>
              </a:ext>
            </a:extLst>
          </p:cNvPr>
          <p:cNvSpPr txBox="1">
            <a:spLocks/>
          </p:cNvSpPr>
          <p:nvPr/>
        </p:nvSpPr>
        <p:spPr>
          <a:xfrm>
            <a:off x="6545342" y="1635266"/>
            <a:ext cx="4801052" cy="38071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Survey Content </a:t>
            </a:r>
          </a:p>
          <a:p>
            <a:pPr lvl="1"/>
            <a:r>
              <a:rPr lang="en-US" sz="1600" dirty="0"/>
              <a:t>Use of count data</a:t>
            </a:r>
          </a:p>
          <a:p>
            <a:pPr lvl="1"/>
            <a:r>
              <a:rPr lang="en-US" sz="1600" dirty="0"/>
              <a:t>Include themes important to non-investigator stakeholders</a:t>
            </a:r>
          </a:p>
          <a:p>
            <a:r>
              <a:rPr lang="en-US" sz="1600" dirty="0"/>
              <a:t>Recommended different instructions</a:t>
            </a:r>
          </a:p>
          <a:p>
            <a:pPr lvl="1"/>
            <a:r>
              <a:rPr lang="en-US" sz="1600" dirty="0"/>
              <a:t>Framing language to define what is meant by “important”</a:t>
            </a:r>
          </a:p>
          <a:p>
            <a:r>
              <a:rPr lang="en-US" sz="1600" dirty="0"/>
              <a:t>Broad Categories </a:t>
            </a:r>
          </a:p>
          <a:p>
            <a:pPr lvl="1"/>
            <a:r>
              <a:rPr lang="en-US" sz="1600" dirty="0"/>
              <a:t>Rate categories</a:t>
            </a:r>
          </a:p>
          <a:p>
            <a:pPr lvl="1"/>
            <a:r>
              <a:rPr lang="en-US" sz="1600" dirty="0"/>
              <a:t>Rank top 3 categories</a:t>
            </a:r>
          </a:p>
          <a:p>
            <a:pPr lvl="1"/>
            <a:r>
              <a:rPr lang="en-US" sz="1600" dirty="0"/>
              <a:t>Specify what should be studied in top 3 categories</a:t>
            </a:r>
          </a:p>
          <a:p>
            <a:r>
              <a:rPr lang="en-US" sz="1600" dirty="0"/>
              <a:t>Populations </a:t>
            </a:r>
          </a:p>
          <a:p>
            <a:pPr lvl="1"/>
            <a:r>
              <a:rPr lang="en-US" sz="1600" dirty="0"/>
              <a:t>Rank each population </a:t>
            </a:r>
          </a:p>
        </p:txBody>
      </p:sp>
    </p:spTree>
    <p:extLst>
      <p:ext uri="{BB962C8B-B14F-4D97-AF65-F5344CB8AC3E}">
        <p14:creationId xmlns:p14="http://schemas.microsoft.com/office/powerpoint/2010/main" val="82027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Suicide Prevention Survey Results</a:t>
            </a:r>
          </a:p>
          <a:p>
            <a:endParaRPr lang="en-US" dirty="0"/>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13</a:t>
            </a:fld>
            <a:endParaRPr lang="en-US"/>
          </a:p>
        </p:txBody>
      </p:sp>
    </p:spTree>
    <p:extLst>
      <p:ext uri="{BB962C8B-B14F-4D97-AF65-F5344CB8AC3E}">
        <p14:creationId xmlns:p14="http://schemas.microsoft.com/office/powerpoint/2010/main" val="158578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3810A-82D9-1B16-341D-564ACF3874DD}"/>
              </a:ext>
            </a:extLst>
          </p:cNvPr>
          <p:cNvSpPr>
            <a:spLocks noGrp="1"/>
          </p:cNvSpPr>
          <p:nvPr>
            <p:ph type="title"/>
          </p:nvPr>
        </p:nvSpPr>
        <p:spPr/>
        <p:txBody>
          <a:bodyPr/>
          <a:lstStyle/>
          <a:p>
            <a:r>
              <a:rPr lang="en-US" dirty="0"/>
              <a:t>Survey </a:t>
            </a:r>
          </a:p>
        </p:txBody>
      </p:sp>
      <p:sp>
        <p:nvSpPr>
          <p:cNvPr id="4" name="Content Placeholder 3">
            <a:extLst>
              <a:ext uri="{FF2B5EF4-FFF2-40B4-BE49-F238E27FC236}">
                <a16:creationId xmlns:a16="http://schemas.microsoft.com/office/drawing/2014/main" id="{D4E2F9B6-11C4-C60B-982B-69E092CF423A}"/>
              </a:ext>
            </a:extLst>
          </p:cNvPr>
          <p:cNvSpPr>
            <a:spLocks noGrp="1"/>
          </p:cNvSpPr>
          <p:nvPr>
            <p:ph idx="1"/>
          </p:nvPr>
        </p:nvSpPr>
        <p:spPr/>
        <p:txBody>
          <a:bodyPr/>
          <a:lstStyle/>
          <a:p>
            <a:r>
              <a:rPr lang="en-US" dirty="0">
                <a:hlinkClick r:id="rId2"/>
              </a:rPr>
              <a:t>Preview</a:t>
            </a:r>
            <a:endParaRPr lang="en-US" dirty="0"/>
          </a:p>
          <a:p>
            <a:endParaRPr lang="en-US" dirty="0"/>
          </a:p>
          <a:p>
            <a:endParaRPr lang="en-US" dirty="0"/>
          </a:p>
        </p:txBody>
      </p:sp>
      <p:pic>
        <p:nvPicPr>
          <p:cNvPr id="5" name="Picture 4">
            <a:extLst>
              <a:ext uri="{FF2B5EF4-FFF2-40B4-BE49-F238E27FC236}">
                <a16:creationId xmlns:a16="http://schemas.microsoft.com/office/drawing/2014/main" id="{E1102D6A-3294-3F3F-DC08-5F0D2DEB03E6}"/>
              </a:ext>
            </a:extLst>
          </p:cNvPr>
          <p:cNvPicPr>
            <a:picLocks noChangeAspect="1"/>
          </p:cNvPicPr>
          <p:nvPr/>
        </p:nvPicPr>
        <p:blipFill>
          <a:blip r:embed="rId3"/>
          <a:stretch>
            <a:fillRect/>
          </a:stretch>
        </p:blipFill>
        <p:spPr>
          <a:xfrm>
            <a:off x="3084573" y="1428647"/>
            <a:ext cx="6458282" cy="4000706"/>
          </a:xfrm>
          <a:prstGeom prst="rect">
            <a:avLst/>
          </a:prstGeom>
        </p:spPr>
      </p:pic>
    </p:spTree>
    <p:extLst>
      <p:ext uri="{BB962C8B-B14F-4D97-AF65-F5344CB8AC3E}">
        <p14:creationId xmlns:p14="http://schemas.microsoft.com/office/powerpoint/2010/main" val="137074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C45E7B-E3A1-EA77-13EC-31FDD2ACED14}"/>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9AD291E2-93A0-6155-BD72-64FA343A6796}"/>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15</a:t>
            </a:fld>
            <a:endParaRPr lang="en-US"/>
          </a:p>
        </p:txBody>
      </p:sp>
      <p:pic>
        <p:nvPicPr>
          <p:cNvPr id="8" name="Picture 7">
            <a:extLst>
              <a:ext uri="{FF2B5EF4-FFF2-40B4-BE49-F238E27FC236}">
                <a16:creationId xmlns:a16="http://schemas.microsoft.com/office/drawing/2014/main" id="{C648FEB1-F72B-0868-2BC5-C04A9EA1DDCA}"/>
              </a:ext>
            </a:extLst>
          </p:cNvPr>
          <p:cNvPicPr>
            <a:picLocks noChangeAspect="1"/>
          </p:cNvPicPr>
          <p:nvPr/>
        </p:nvPicPr>
        <p:blipFill>
          <a:blip r:embed="rId2"/>
          <a:stretch>
            <a:fillRect/>
          </a:stretch>
        </p:blipFill>
        <p:spPr>
          <a:xfrm>
            <a:off x="471090" y="1028701"/>
            <a:ext cx="5537824" cy="2780546"/>
          </a:xfrm>
          <a:prstGeom prst="rect">
            <a:avLst/>
          </a:prstGeom>
        </p:spPr>
      </p:pic>
      <p:pic>
        <p:nvPicPr>
          <p:cNvPr id="10" name="Picture 9">
            <a:extLst>
              <a:ext uri="{FF2B5EF4-FFF2-40B4-BE49-F238E27FC236}">
                <a16:creationId xmlns:a16="http://schemas.microsoft.com/office/drawing/2014/main" id="{88DCEB83-EEF6-B748-27C5-D069250C8ACA}"/>
              </a:ext>
            </a:extLst>
          </p:cNvPr>
          <p:cNvPicPr>
            <a:picLocks noChangeAspect="1"/>
          </p:cNvPicPr>
          <p:nvPr/>
        </p:nvPicPr>
        <p:blipFill>
          <a:blip r:embed="rId3"/>
          <a:stretch>
            <a:fillRect/>
          </a:stretch>
        </p:blipFill>
        <p:spPr>
          <a:xfrm>
            <a:off x="6523337" y="1022868"/>
            <a:ext cx="4470165" cy="5516044"/>
          </a:xfrm>
          <a:prstGeom prst="rect">
            <a:avLst/>
          </a:prstGeom>
        </p:spPr>
      </p:pic>
    </p:spTree>
    <p:extLst>
      <p:ext uri="{BB962C8B-B14F-4D97-AF65-F5344CB8AC3E}">
        <p14:creationId xmlns:p14="http://schemas.microsoft.com/office/powerpoint/2010/main" val="418994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47F3-537D-94EF-578F-23D4823C36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52B192-96D3-32C3-02C3-FA8DD743D712}"/>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613D202D-7F50-C675-C144-F1FFC1D05CD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16</a:t>
            </a:fld>
            <a:endParaRPr lang="en-US"/>
          </a:p>
        </p:txBody>
      </p:sp>
      <p:pic>
        <p:nvPicPr>
          <p:cNvPr id="3" name="Picture 2">
            <a:extLst>
              <a:ext uri="{FF2B5EF4-FFF2-40B4-BE49-F238E27FC236}">
                <a16:creationId xmlns:a16="http://schemas.microsoft.com/office/drawing/2014/main" id="{6A181333-F21B-CF8E-F6C2-678D46E4D7A2}"/>
              </a:ext>
            </a:extLst>
          </p:cNvPr>
          <p:cNvPicPr>
            <a:picLocks noChangeAspect="1"/>
          </p:cNvPicPr>
          <p:nvPr/>
        </p:nvPicPr>
        <p:blipFill>
          <a:blip r:embed="rId2"/>
          <a:stretch>
            <a:fillRect/>
          </a:stretch>
        </p:blipFill>
        <p:spPr>
          <a:xfrm>
            <a:off x="0" y="1428546"/>
            <a:ext cx="6381750" cy="4276725"/>
          </a:xfrm>
          <a:prstGeom prst="rect">
            <a:avLst/>
          </a:prstGeom>
        </p:spPr>
      </p:pic>
      <p:pic>
        <p:nvPicPr>
          <p:cNvPr id="7" name="Picture 6">
            <a:extLst>
              <a:ext uri="{FF2B5EF4-FFF2-40B4-BE49-F238E27FC236}">
                <a16:creationId xmlns:a16="http://schemas.microsoft.com/office/drawing/2014/main" id="{C859A36E-A17D-98D8-A378-5B8EBBAFC2DA}"/>
              </a:ext>
            </a:extLst>
          </p:cNvPr>
          <p:cNvPicPr>
            <a:picLocks noChangeAspect="1"/>
          </p:cNvPicPr>
          <p:nvPr/>
        </p:nvPicPr>
        <p:blipFill>
          <a:blip r:embed="rId3"/>
          <a:stretch>
            <a:fillRect/>
          </a:stretch>
        </p:blipFill>
        <p:spPr>
          <a:xfrm>
            <a:off x="6320495" y="1345014"/>
            <a:ext cx="5603098" cy="5090620"/>
          </a:xfrm>
          <a:prstGeom prst="rect">
            <a:avLst/>
          </a:prstGeom>
        </p:spPr>
      </p:pic>
    </p:spTree>
    <p:extLst>
      <p:ext uri="{BB962C8B-B14F-4D97-AF65-F5344CB8AC3E}">
        <p14:creationId xmlns:p14="http://schemas.microsoft.com/office/powerpoint/2010/main" val="264536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EDD4-4014-0DF4-7BFA-E91423C0A39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C058B4-E1D3-72D7-1676-4BAC6017C11F}"/>
              </a:ext>
            </a:extLst>
          </p:cNvPr>
          <p:cNvSpPr>
            <a:spLocks noGrp="1"/>
          </p:cNvSpPr>
          <p:nvPr>
            <p:ph type="title"/>
          </p:nvPr>
        </p:nvSpPr>
        <p:spPr/>
        <p:txBody>
          <a:bodyPr/>
          <a:lstStyle/>
          <a:p>
            <a:r>
              <a:rPr lang="en-US" dirty="0"/>
              <a:t>Survey - Preview</a:t>
            </a:r>
          </a:p>
        </p:txBody>
      </p:sp>
      <p:sp>
        <p:nvSpPr>
          <p:cNvPr id="5" name="Slide Number Placeholder 4">
            <a:extLst>
              <a:ext uri="{FF2B5EF4-FFF2-40B4-BE49-F238E27FC236}">
                <a16:creationId xmlns:a16="http://schemas.microsoft.com/office/drawing/2014/main" id="{5DF8EAEA-F5FD-E943-F151-F4BA2F1A9A15}"/>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17</a:t>
            </a:fld>
            <a:endParaRPr lang="en-US"/>
          </a:p>
        </p:txBody>
      </p:sp>
      <p:pic>
        <p:nvPicPr>
          <p:cNvPr id="4" name="Picture 3">
            <a:extLst>
              <a:ext uri="{FF2B5EF4-FFF2-40B4-BE49-F238E27FC236}">
                <a16:creationId xmlns:a16="http://schemas.microsoft.com/office/drawing/2014/main" id="{0CA51440-8ADC-5C1C-AA08-BF7300EFA055}"/>
              </a:ext>
            </a:extLst>
          </p:cNvPr>
          <p:cNvPicPr>
            <a:picLocks noChangeAspect="1"/>
          </p:cNvPicPr>
          <p:nvPr/>
        </p:nvPicPr>
        <p:blipFill>
          <a:blip r:embed="rId2"/>
          <a:stretch>
            <a:fillRect/>
          </a:stretch>
        </p:blipFill>
        <p:spPr>
          <a:xfrm>
            <a:off x="2843599" y="1324056"/>
            <a:ext cx="6605201" cy="4485706"/>
          </a:xfrm>
          <a:prstGeom prst="rect">
            <a:avLst/>
          </a:prstGeom>
        </p:spPr>
      </p:pic>
    </p:spTree>
    <p:extLst>
      <p:ext uri="{BB962C8B-B14F-4D97-AF65-F5344CB8AC3E}">
        <p14:creationId xmlns:p14="http://schemas.microsoft.com/office/powerpoint/2010/main" val="118930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3626C7-C3AC-C096-FCE5-8F57B086C434}"/>
              </a:ext>
            </a:extLst>
          </p:cNvPr>
          <p:cNvSpPr>
            <a:spLocks noGrp="1"/>
          </p:cNvSpPr>
          <p:nvPr>
            <p:ph type="title"/>
          </p:nvPr>
        </p:nvSpPr>
        <p:spPr/>
        <p:txBody>
          <a:bodyPr/>
          <a:lstStyle/>
          <a:p>
            <a:r>
              <a:rPr lang="en-US" dirty="0"/>
              <a:t>Suicide Prevention Priority Survey</a:t>
            </a:r>
          </a:p>
        </p:txBody>
      </p:sp>
      <p:sp>
        <p:nvSpPr>
          <p:cNvPr id="5" name="Slide Number Placeholder 4">
            <a:extLst>
              <a:ext uri="{FF2B5EF4-FFF2-40B4-BE49-F238E27FC236}">
                <a16:creationId xmlns:a16="http://schemas.microsoft.com/office/drawing/2014/main" id="{BEC19AF7-4F10-F08E-D86F-D06B0729A53E}"/>
              </a:ext>
            </a:extLst>
          </p:cNvPr>
          <p:cNvSpPr>
            <a:spLocks noGrp="1"/>
          </p:cNvSpPr>
          <p:nvPr>
            <p:ph type="sldNum" sz="quarter" idx="12"/>
          </p:nvPr>
        </p:nvSpPr>
        <p:spPr/>
        <p:txBody>
          <a:bodyPr/>
          <a:lstStyle/>
          <a:p>
            <a:fld id="{670A9334-4E67-F94F-A05E-0CE8B74A054E}" type="slidenum">
              <a:rPr lang="en-US" smtClean="0"/>
              <a:pPr/>
              <a:t>18</a:t>
            </a:fld>
            <a:endParaRPr lang="en-US"/>
          </a:p>
        </p:txBody>
      </p:sp>
      <p:graphicFrame>
        <p:nvGraphicFramePr>
          <p:cNvPr id="8" name="Table 7">
            <a:extLst>
              <a:ext uri="{FF2B5EF4-FFF2-40B4-BE49-F238E27FC236}">
                <a16:creationId xmlns:a16="http://schemas.microsoft.com/office/drawing/2014/main" id="{75F7DEA5-1B7E-D69D-D0CC-DBF47CCB5137}"/>
              </a:ext>
            </a:extLst>
          </p:cNvPr>
          <p:cNvGraphicFramePr>
            <a:graphicFrameLocks noGrp="1"/>
          </p:cNvGraphicFramePr>
          <p:nvPr>
            <p:extLst>
              <p:ext uri="{D42A27DB-BD31-4B8C-83A1-F6EECF244321}">
                <p14:modId xmlns:p14="http://schemas.microsoft.com/office/powerpoint/2010/main" val="3689261046"/>
              </p:ext>
            </p:extLst>
          </p:nvPr>
        </p:nvGraphicFramePr>
        <p:xfrm>
          <a:off x="1671000" y="984706"/>
          <a:ext cx="7622994" cy="1478280"/>
        </p:xfrm>
        <a:graphic>
          <a:graphicData uri="http://schemas.openxmlformats.org/drawingml/2006/table">
            <a:tbl>
              <a:tblPr firstRow="1" bandRow="1">
                <a:tableStyleId>{5C22544A-7EE6-4342-B048-85BDC9FD1C3A}</a:tableStyleId>
              </a:tblPr>
              <a:tblGrid>
                <a:gridCol w="2261266">
                  <a:extLst>
                    <a:ext uri="{9D8B030D-6E8A-4147-A177-3AD203B41FA5}">
                      <a16:colId xmlns:a16="http://schemas.microsoft.com/office/drawing/2014/main" val="2435782555"/>
                    </a:ext>
                  </a:extLst>
                </a:gridCol>
                <a:gridCol w="2680864">
                  <a:extLst>
                    <a:ext uri="{9D8B030D-6E8A-4147-A177-3AD203B41FA5}">
                      <a16:colId xmlns:a16="http://schemas.microsoft.com/office/drawing/2014/main" val="380425264"/>
                    </a:ext>
                  </a:extLst>
                </a:gridCol>
                <a:gridCol w="2680864">
                  <a:extLst>
                    <a:ext uri="{9D8B030D-6E8A-4147-A177-3AD203B41FA5}">
                      <a16:colId xmlns:a16="http://schemas.microsoft.com/office/drawing/2014/main" val="1018804196"/>
                    </a:ext>
                  </a:extLst>
                </a:gridCol>
              </a:tblGrid>
              <a:tr h="191847">
                <a:tc>
                  <a:txBody>
                    <a:bodyPr/>
                    <a:lstStyle/>
                    <a:p>
                      <a:r>
                        <a:rPr lang="en-US" dirty="0"/>
                        <a:t>Distribution Group</a:t>
                      </a:r>
                    </a:p>
                  </a:txBody>
                  <a:tcPr/>
                </a:tc>
                <a:tc>
                  <a:txBody>
                    <a:bodyPr/>
                    <a:lstStyle/>
                    <a:p>
                      <a:r>
                        <a:rPr lang="en-US" dirty="0"/>
                        <a:t>Survey Response Timeline</a:t>
                      </a:r>
                    </a:p>
                  </a:txBody>
                  <a:tcPr/>
                </a:tc>
                <a:tc>
                  <a:txBody>
                    <a:bodyPr/>
                    <a:lstStyle/>
                    <a:p>
                      <a:r>
                        <a:rPr lang="en-US" dirty="0"/>
                        <a:t>Responses</a:t>
                      </a:r>
                    </a:p>
                  </a:txBody>
                  <a:tcPr/>
                </a:tc>
                <a:extLst>
                  <a:ext uri="{0D108BD9-81ED-4DB2-BD59-A6C34878D82A}">
                    <a16:rowId xmlns:a16="http://schemas.microsoft.com/office/drawing/2014/main" val="3194368491"/>
                  </a:ext>
                </a:extLst>
              </a:tr>
              <a:tr h="370840">
                <a:tc>
                  <a:txBody>
                    <a:bodyPr/>
                    <a:lstStyle/>
                    <a:p>
                      <a:r>
                        <a:rPr lang="en-US" dirty="0"/>
                        <a:t>SPRINT Investigators</a:t>
                      </a:r>
                    </a:p>
                  </a:txBody>
                  <a:tcPr/>
                </a:tc>
                <a:tc>
                  <a:txBody>
                    <a:bodyPr/>
                    <a:lstStyle/>
                    <a:p>
                      <a:r>
                        <a:rPr lang="en-US" dirty="0"/>
                        <a:t>2/14 – 2/23</a:t>
                      </a:r>
                    </a:p>
                  </a:txBody>
                  <a:tcPr/>
                </a:tc>
                <a:tc>
                  <a:txBody>
                    <a:bodyPr/>
                    <a:lstStyle/>
                    <a:p>
                      <a:r>
                        <a:rPr lang="en-US" dirty="0"/>
                        <a:t>72</a:t>
                      </a:r>
                    </a:p>
                  </a:txBody>
                  <a:tcPr/>
                </a:tc>
                <a:extLst>
                  <a:ext uri="{0D108BD9-81ED-4DB2-BD59-A6C34878D82A}">
                    <a16:rowId xmlns:a16="http://schemas.microsoft.com/office/drawing/2014/main" val="2336939222"/>
                  </a:ext>
                </a:extLst>
              </a:tr>
              <a:tr h="370840">
                <a:tc>
                  <a:txBody>
                    <a:bodyPr/>
                    <a:lstStyle/>
                    <a:p>
                      <a:r>
                        <a:rPr lang="en-US" dirty="0"/>
                        <a:t>VEC Veterans </a:t>
                      </a:r>
                    </a:p>
                  </a:txBody>
                  <a:tcPr/>
                </a:tc>
                <a:tc>
                  <a:txBody>
                    <a:bodyPr/>
                    <a:lstStyle/>
                    <a:p>
                      <a:r>
                        <a:rPr lang="en-US" dirty="0"/>
                        <a:t>2/21 – 3/04</a:t>
                      </a:r>
                    </a:p>
                  </a:txBody>
                  <a:tcPr/>
                </a:tc>
                <a:tc>
                  <a:txBody>
                    <a:bodyPr/>
                    <a:lstStyle/>
                    <a:p>
                      <a:r>
                        <a:rPr lang="en-US" dirty="0"/>
                        <a:t>11</a:t>
                      </a:r>
                    </a:p>
                  </a:txBody>
                  <a:tcPr/>
                </a:tc>
                <a:extLst>
                  <a:ext uri="{0D108BD9-81ED-4DB2-BD59-A6C34878D82A}">
                    <a16:rowId xmlns:a16="http://schemas.microsoft.com/office/drawing/2014/main" val="3386610045"/>
                  </a:ext>
                </a:extLst>
              </a:tr>
              <a:tr h="370840">
                <a:tc>
                  <a:txBody>
                    <a:bodyPr/>
                    <a:lstStyle/>
                    <a:p>
                      <a:r>
                        <a:rPr lang="en-US" dirty="0"/>
                        <a:t>CMHOs</a:t>
                      </a:r>
                    </a:p>
                  </a:txBody>
                  <a:tcPr/>
                </a:tc>
                <a:tc>
                  <a:txBody>
                    <a:bodyPr/>
                    <a:lstStyle/>
                    <a:p>
                      <a:r>
                        <a:rPr lang="en-US" dirty="0"/>
                        <a:t>2/28 - 3/13</a:t>
                      </a:r>
                    </a:p>
                  </a:txBody>
                  <a:tcPr/>
                </a:tc>
                <a:tc>
                  <a:txBody>
                    <a:bodyPr/>
                    <a:lstStyle/>
                    <a:p>
                      <a:r>
                        <a:rPr lang="en-US" dirty="0"/>
                        <a:t>15</a:t>
                      </a:r>
                    </a:p>
                  </a:txBody>
                  <a:tcPr/>
                </a:tc>
                <a:extLst>
                  <a:ext uri="{0D108BD9-81ED-4DB2-BD59-A6C34878D82A}">
                    <a16:rowId xmlns:a16="http://schemas.microsoft.com/office/drawing/2014/main" val="216889758"/>
                  </a:ext>
                </a:extLst>
              </a:tr>
            </a:tbl>
          </a:graphicData>
        </a:graphic>
      </p:graphicFrame>
      <p:graphicFrame>
        <p:nvGraphicFramePr>
          <p:cNvPr id="2" name="Table 1">
            <a:extLst>
              <a:ext uri="{FF2B5EF4-FFF2-40B4-BE49-F238E27FC236}">
                <a16:creationId xmlns:a16="http://schemas.microsoft.com/office/drawing/2014/main" id="{1E4CC407-74F5-EE89-E6C3-B23BADE82708}"/>
              </a:ext>
            </a:extLst>
          </p:cNvPr>
          <p:cNvGraphicFramePr>
            <a:graphicFrameLocks noGrp="1"/>
          </p:cNvGraphicFramePr>
          <p:nvPr>
            <p:extLst>
              <p:ext uri="{D42A27DB-BD31-4B8C-83A1-F6EECF244321}">
                <p14:modId xmlns:p14="http://schemas.microsoft.com/office/powerpoint/2010/main" val="3033222276"/>
              </p:ext>
            </p:extLst>
          </p:nvPr>
        </p:nvGraphicFramePr>
        <p:xfrm>
          <a:off x="98627" y="3742856"/>
          <a:ext cx="11061296" cy="1560556"/>
        </p:xfrm>
        <a:graphic>
          <a:graphicData uri="http://schemas.openxmlformats.org/drawingml/2006/table">
            <a:tbl>
              <a:tblPr>
                <a:tableStyleId>{5C22544A-7EE6-4342-B048-85BDC9FD1C3A}</a:tableStyleId>
              </a:tblPr>
              <a:tblGrid>
                <a:gridCol w="1682165">
                  <a:extLst>
                    <a:ext uri="{9D8B030D-6E8A-4147-A177-3AD203B41FA5}">
                      <a16:colId xmlns:a16="http://schemas.microsoft.com/office/drawing/2014/main" val="2068058947"/>
                    </a:ext>
                  </a:extLst>
                </a:gridCol>
                <a:gridCol w="3352904">
                  <a:extLst>
                    <a:ext uri="{9D8B030D-6E8A-4147-A177-3AD203B41FA5}">
                      <a16:colId xmlns:a16="http://schemas.microsoft.com/office/drawing/2014/main" val="820733574"/>
                    </a:ext>
                  </a:extLst>
                </a:gridCol>
                <a:gridCol w="1903019">
                  <a:extLst>
                    <a:ext uri="{9D8B030D-6E8A-4147-A177-3AD203B41FA5}">
                      <a16:colId xmlns:a16="http://schemas.microsoft.com/office/drawing/2014/main" val="1578190671"/>
                    </a:ext>
                  </a:extLst>
                </a:gridCol>
                <a:gridCol w="2220189">
                  <a:extLst>
                    <a:ext uri="{9D8B030D-6E8A-4147-A177-3AD203B41FA5}">
                      <a16:colId xmlns:a16="http://schemas.microsoft.com/office/drawing/2014/main" val="4115348809"/>
                    </a:ext>
                  </a:extLst>
                </a:gridCol>
                <a:gridCol w="1903019">
                  <a:extLst>
                    <a:ext uri="{9D8B030D-6E8A-4147-A177-3AD203B41FA5}">
                      <a16:colId xmlns:a16="http://schemas.microsoft.com/office/drawing/2014/main" val="3006361993"/>
                    </a:ext>
                  </a:extLst>
                </a:gridCol>
              </a:tblGrid>
              <a:tr h="267972">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ctr" fontAlgn="b"/>
                      <a:r>
                        <a:rPr lang="en-US" sz="1400" u="none" strike="noStrike" dirty="0">
                          <a:solidFill>
                            <a:schemeClr val="bg1"/>
                          </a:solidFill>
                          <a:effectLst/>
                        </a:rPr>
                        <a:t>CMHO (15 responses)</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dirty="0">
                          <a:solidFill>
                            <a:schemeClr val="bg1"/>
                          </a:solidFill>
                          <a:effectLst/>
                        </a:rPr>
                        <a:t>VEC (11 responses)</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dirty="0">
                          <a:solidFill>
                            <a:schemeClr val="bg1"/>
                          </a:solidFill>
                          <a:effectLst/>
                        </a:rPr>
                        <a:t>SPRINT (72 responses)</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ctr" fontAlgn="b"/>
                      <a:r>
                        <a:rPr lang="en-US" sz="1400" u="none" strike="noStrike" dirty="0">
                          <a:solidFill>
                            <a:schemeClr val="bg1"/>
                          </a:solidFill>
                          <a:effectLst/>
                        </a:rPr>
                        <a:t>Total (98 responses)</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extLst>
                  <a:ext uri="{0D108BD9-81ED-4DB2-BD59-A6C34878D82A}">
                    <a16:rowId xmlns:a16="http://schemas.microsoft.com/office/drawing/2014/main" val="4008448222"/>
                  </a:ext>
                </a:extLst>
              </a:tr>
              <a:tr h="323146">
                <a:tc>
                  <a:txBody>
                    <a:bodyPr/>
                    <a:lstStyle/>
                    <a:p>
                      <a:pPr algn="r" fontAlgn="b"/>
                      <a:r>
                        <a:rPr lang="en-US" sz="1400" u="none" strike="noStrike" dirty="0">
                          <a:solidFill>
                            <a:schemeClr val="bg1"/>
                          </a:solidFill>
                          <a:effectLst/>
                        </a:rPr>
                        <a:t>Administrator</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dirty="0">
                          <a:effectLst/>
                        </a:rPr>
                        <a:t>73%</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18%</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00728287"/>
                  </a:ext>
                </a:extLst>
              </a:tr>
              <a:tr h="323146">
                <a:tc>
                  <a:txBody>
                    <a:bodyPr/>
                    <a:lstStyle/>
                    <a:p>
                      <a:pPr algn="r" fontAlgn="b"/>
                      <a:r>
                        <a:rPr lang="en-US" sz="1400" u="none" strike="noStrike" dirty="0">
                          <a:solidFill>
                            <a:schemeClr val="bg1"/>
                          </a:solidFill>
                          <a:effectLst/>
                        </a:rPr>
                        <a:t>Investigator</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47%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9%</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92%</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76%</a:t>
                      </a:r>
                      <a:endParaRPr lang="en-US" sz="18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553837227"/>
                  </a:ext>
                </a:extLst>
              </a:tr>
              <a:tr h="323146">
                <a:tc>
                  <a:txBody>
                    <a:bodyPr/>
                    <a:lstStyle/>
                    <a:p>
                      <a:pPr algn="r" fontAlgn="b"/>
                      <a:r>
                        <a:rPr lang="en-US" sz="1400" u="none" strike="noStrike" dirty="0">
                          <a:solidFill>
                            <a:schemeClr val="bg1"/>
                          </a:solidFill>
                          <a:effectLst/>
                        </a:rPr>
                        <a:t>Clinician</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dirty="0">
                          <a:effectLst/>
                        </a:rPr>
                        <a:t>7%</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36%</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28%</a:t>
                      </a:r>
                      <a:endParaRPr lang="en-US" sz="18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54208097"/>
                  </a:ext>
                </a:extLst>
              </a:tr>
              <a:tr h="323146">
                <a:tc>
                  <a:txBody>
                    <a:bodyPr/>
                    <a:lstStyle/>
                    <a:p>
                      <a:pPr algn="r" fontAlgn="b"/>
                      <a:r>
                        <a:rPr lang="en-US" sz="1400" u="none" strike="noStrike" dirty="0">
                          <a:solidFill>
                            <a:schemeClr val="bg1"/>
                          </a:solidFill>
                          <a:effectLst/>
                        </a:rPr>
                        <a:t>Veteran</a:t>
                      </a:r>
                      <a:endParaRPr lang="en-US" sz="1400" b="0" i="0" u="none" strike="noStrike" dirty="0">
                        <a:solidFill>
                          <a:schemeClr val="bg1"/>
                        </a:solidFill>
                        <a:effectLst/>
                        <a:latin typeface="Aptos Narrow" panose="020B0004020202020204" pitchFamily="34" charset="0"/>
                      </a:endParaRPr>
                    </a:p>
                  </a:txBody>
                  <a:tcPr marL="6350" marR="6350" marT="6350" marB="0" anchor="b">
                    <a:solidFill>
                      <a:srgbClr val="002060"/>
                    </a:solidFill>
                  </a:tcPr>
                </a:tc>
                <a:tc>
                  <a:txBody>
                    <a:bodyPr/>
                    <a:lstStyle/>
                    <a:p>
                      <a:pPr algn="r" fontAlgn="b"/>
                      <a:r>
                        <a:rPr lang="en-US" sz="1800" u="none" strike="noStrike">
                          <a:effectLst/>
                        </a:rPr>
                        <a:t>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82%</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881014662"/>
                  </a:ext>
                </a:extLst>
              </a:tr>
            </a:tbl>
          </a:graphicData>
        </a:graphic>
      </p:graphicFrame>
      <p:sp>
        <p:nvSpPr>
          <p:cNvPr id="7" name="TextBox 6">
            <a:extLst>
              <a:ext uri="{FF2B5EF4-FFF2-40B4-BE49-F238E27FC236}">
                <a16:creationId xmlns:a16="http://schemas.microsoft.com/office/drawing/2014/main" id="{7B17F906-0454-EA96-9507-409714CFD768}"/>
              </a:ext>
            </a:extLst>
          </p:cNvPr>
          <p:cNvSpPr txBox="1"/>
          <p:nvPr/>
        </p:nvSpPr>
        <p:spPr>
          <a:xfrm>
            <a:off x="98627" y="2958024"/>
            <a:ext cx="10515600" cy="584775"/>
          </a:xfrm>
          <a:prstGeom prst="rect">
            <a:avLst/>
          </a:prstGeom>
          <a:noFill/>
        </p:spPr>
        <p:txBody>
          <a:bodyPr wrap="square" rtlCol="0">
            <a:spAutoFit/>
          </a:bodyPr>
          <a:lstStyle/>
          <a:p>
            <a:r>
              <a:rPr lang="en-US" sz="3200" i="1" dirty="0"/>
              <a:t>Who responded*?</a:t>
            </a:r>
          </a:p>
        </p:txBody>
      </p:sp>
      <p:sp>
        <p:nvSpPr>
          <p:cNvPr id="9" name="TextBox 8">
            <a:extLst>
              <a:ext uri="{FF2B5EF4-FFF2-40B4-BE49-F238E27FC236}">
                <a16:creationId xmlns:a16="http://schemas.microsoft.com/office/drawing/2014/main" id="{9A9C9752-EC73-D4CF-74C3-5D229591FEDE}"/>
              </a:ext>
            </a:extLst>
          </p:cNvPr>
          <p:cNvSpPr txBox="1"/>
          <p:nvPr/>
        </p:nvSpPr>
        <p:spPr>
          <a:xfrm>
            <a:off x="758767" y="5309905"/>
            <a:ext cx="10515600" cy="646331"/>
          </a:xfrm>
          <a:prstGeom prst="rect">
            <a:avLst/>
          </a:prstGeom>
          <a:noFill/>
        </p:spPr>
        <p:txBody>
          <a:bodyPr wrap="square" rtlCol="0">
            <a:spAutoFit/>
          </a:bodyPr>
          <a:lstStyle/>
          <a:p>
            <a:endParaRPr lang="en-US" i="1" dirty="0"/>
          </a:p>
          <a:p>
            <a:pPr algn="r"/>
            <a:r>
              <a:rPr lang="en-US" i="1" dirty="0"/>
              <a:t>*Respondents could select multiple roles, the columns below will exceed 100% </a:t>
            </a:r>
          </a:p>
        </p:txBody>
      </p:sp>
    </p:spTree>
    <p:extLst>
      <p:ext uri="{BB962C8B-B14F-4D97-AF65-F5344CB8AC3E}">
        <p14:creationId xmlns:p14="http://schemas.microsoft.com/office/powerpoint/2010/main" val="416387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8595E-0FD2-9233-870C-C54D5E7209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B4BB50-056C-D897-6F9E-D4D818A343DB}"/>
              </a:ext>
            </a:extLst>
          </p:cNvPr>
          <p:cNvSpPr>
            <a:spLocks noGrp="1"/>
          </p:cNvSpPr>
          <p:nvPr>
            <p:ph type="title"/>
          </p:nvPr>
        </p:nvSpPr>
        <p:spPr/>
        <p:txBody>
          <a:bodyPr/>
          <a:lstStyle/>
          <a:p>
            <a:r>
              <a:rPr lang="en-US" sz="3600" dirty="0"/>
              <a:t>Research Priority Domain Rating</a:t>
            </a:r>
          </a:p>
        </p:txBody>
      </p:sp>
      <p:sp>
        <p:nvSpPr>
          <p:cNvPr id="5" name="Slide Number Placeholder 4">
            <a:extLst>
              <a:ext uri="{FF2B5EF4-FFF2-40B4-BE49-F238E27FC236}">
                <a16:creationId xmlns:a16="http://schemas.microsoft.com/office/drawing/2014/main" id="{5F4C2D37-A2E4-618E-40DA-C02EC08F95B8}"/>
              </a:ext>
            </a:extLst>
          </p:cNvPr>
          <p:cNvSpPr>
            <a:spLocks noGrp="1"/>
          </p:cNvSpPr>
          <p:nvPr>
            <p:ph type="sldNum" sz="quarter" idx="12"/>
          </p:nvPr>
        </p:nvSpPr>
        <p:spPr/>
        <p:txBody>
          <a:bodyPr/>
          <a:lstStyle/>
          <a:p>
            <a:fld id="{670A9334-4E67-F94F-A05E-0CE8B74A054E}" type="slidenum">
              <a:rPr lang="en-US" smtClean="0"/>
              <a:pPr/>
              <a:t>19</a:t>
            </a:fld>
            <a:endParaRPr lang="en-US"/>
          </a:p>
        </p:txBody>
      </p:sp>
      <p:sp>
        <p:nvSpPr>
          <p:cNvPr id="4" name="TextBox 3">
            <a:extLst>
              <a:ext uri="{FF2B5EF4-FFF2-40B4-BE49-F238E27FC236}">
                <a16:creationId xmlns:a16="http://schemas.microsoft.com/office/drawing/2014/main" id="{2D5F0024-CCDE-F749-7BF1-CB5B9622C642}"/>
              </a:ext>
            </a:extLst>
          </p:cNvPr>
          <p:cNvSpPr txBox="1"/>
          <p:nvPr/>
        </p:nvSpPr>
        <p:spPr>
          <a:xfrm>
            <a:off x="10395797" y="904919"/>
            <a:ext cx="1449458" cy="2308324"/>
          </a:xfrm>
          <a:prstGeom prst="rect">
            <a:avLst/>
          </a:prstGeom>
          <a:noFill/>
        </p:spPr>
        <p:txBody>
          <a:bodyPr wrap="square" rtlCol="0">
            <a:spAutoFit/>
          </a:bodyPr>
          <a:lstStyle/>
          <a:p>
            <a:r>
              <a:rPr lang="en-US" i="1" dirty="0"/>
              <a:t>The weighted results take into account the number of responders in each survey group</a:t>
            </a:r>
          </a:p>
          <a:p>
            <a:endParaRPr lang="en-US" i="1" dirty="0"/>
          </a:p>
        </p:txBody>
      </p:sp>
      <p:graphicFrame>
        <p:nvGraphicFramePr>
          <p:cNvPr id="8" name="Table 7">
            <a:extLst>
              <a:ext uri="{FF2B5EF4-FFF2-40B4-BE49-F238E27FC236}">
                <a16:creationId xmlns:a16="http://schemas.microsoft.com/office/drawing/2014/main" id="{9DA5424C-5EBD-D52A-C263-464AA7DA2EF1}"/>
              </a:ext>
            </a:extLst>
          </p:cNvPr>
          <p:cNvGraphicFramePr>
            <a:graphicFrameLocks noGrp="1"/>
          </p:cNvGraphicFramePr>
          <p:nvPr>
            <p:extLst>
              <p:ext uri="{D42A27DB-BD31-4B8C-83A1-F6EECF244321}">
                <p14:modId xmlns:p14="http://schemas.microsoft.com/office/powerpoint/2010/main" val="3263071016"/>
              </p:ext>
            </p:extLst>
          </p:nvPr>
        </p:nvGraphicFramePr>
        <p:xfrm>
          <a:off x="131202" y="1061753"/>
          <a:ext cx="10002700" cy="4974209"/>
        </p:xfrm>
        <a:graphic>
          <a:graphicData uri="http://schemas.openxmlformats.org/drawingml/2006/table">
            <a:tbl>
              <a:tblPr bandRow="1">
                <a:tableStyleId>{F5AB1C69-6EDB-4FF4-983F-18BD219EF322}</a:tableStyleId>
              </a:tblPr>
              <a:tblGrid>
                <a:gridCol w="3227577">
                  <a:extLst>
                    <a:ext uri="{9D8B030D-6E8A-4147-A177-3AD203B41FA5}">
                      <a16:colId xmlns:a16="http://schemas.microsoft.com/office/drawing/2014/main" val="1383053462"/>
                    </a:ext>
                  </a:extLst>
                </a:gridCol>
                <a:gridCol w="1137633">
                  <a:extLst>
                    <a:ext uri="{9D8B030D-6E8A-4147-A177-3AD203B41FA5}">
                      <a16:colId xmlns:a16="http://schemas.microsoft.com/office/drawing/2014/main" val="2824556422"/>
                    </a:ext>
                  </a:extLst>
                </a:gridCol>
                <a:gridCol w="1289353">
                  <a:extLst>
                    <a:ext uri="{9D8B030D-6E8A-4147-A177-3AD203B41FA5}">
                      <a16:colId xmlns:a16="http://schemas.microsoft.com/office/drawing/2014/main" val="265961989"/>
                    </a:ext>
                  </a:extLst>
                </a:gridCol>
                <a:gridCol w="1347328">
                  <a:extLst>
                    <a:ext uri="{9D8B030D-6E8A-4147-A177-3AD203B41FA5}">
                      <a16:colId xmlns:a16="http://schemas.microsoft.com/office/drawing/2014/main" val="533799180"/>
                    </a:ext>
                  </a:extLst>
                </a:gridCol>
                <a:gridCol w="1537451">
                  <a:extLst>
                    <a:ext uri="{9D8B030D-6E8A-4147-A177-3AD203B41FA5}">
                      <a16:colId xmlns:a16="http://schemas.microsoft.com/office/drawing/2014/main" val="2245004670"/>
                    </a:ext>
                  </a:extLst>
                </a:gridCol>
                <a:gridCol w="1463358">
                  <a:extLst>
                    <a:ext uri="{9D8B030D-6E8A-4147-A177-3AD203B41FA5}">
                      <a16:colId xmlns:a16="http://schemas.microsoft.com/office/drawing/2014/main" val="2620660942"/>
                    </a:ext>
                  </a:extLst>
                </a:gridCol>
              </a:tblGrid>
              <a:tr h="367443">
                <a:tc>
                  <a:txBody>
                    <a:bodyPr/>
                    <a:lstStyle/>
                    <a:p>
                      <a:pPr algn="l" fontAlgn="b"/>
                      <a:r>
                        <a:rPr lang="en-US" sz="1000" u="none" strike="noStrike" dirty="0">
                          <a:solidFill>
                            <a:schemeClr val="bg1"/>
                          </a:solidFill>
                          <a:effectLst/>
                        </a:rPr>
                        <a:t>Domains</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dirty="0">
                          <a:solidFill>
                            <a:schemeClr val="bg1"/>
                          </a:solidFill>
                          <a:effectLst/>
                        </a:rPr>
                        <a:t>VEC Rating (11)</a:t>
                      </a:r>
                      <a:endParaRPr lang="en-US" sz="12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dirty="0">
                          <a:solidFill>
                            <a:schemeClr val="bg1"/>
                          </a:solidFill>
                          <a:effectLst/>
                        </a:rPr>
                        <a:t>SPRINT Rating (68)</a:t>
                      </a:r>
                      <a:endParaRPr lang="en-US" sz="12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dirty="0">
                          <a:solidFill>
                            <a:schemeClr val="bg1"/>
                          </a:solidFill>
                          <a:effectLst/>
                        </a:rPr>
                        <a:t>CMHO Rating (15)</a:t>
                      </a:r>
                      <a:endParaRPr lang="en-US" sz="12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dirty="0">
                          <a:solidFill>
                            <a:schemeClr val="bg1"/>
                          </a:solidFill>
                          <a:effectLst/>
                        </a:rPr>
                        <a:t>Average Rating - Unweighted</a:t>
                      </a:r>
                      <a:endParaRPr lang="en-US" sz="12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200" u="none" strike="noStrike" dirty="0">
                          <a:solidFill>
                            <a:schemeClr val="bg1"/>
                          </a:solidFill>
                          <a:effectLst/>
                        </a:rPr>
                        <a:t>Average Rating - Weighted</a:t>
                      </a:r>
                      <a:endParaRPr lang="en-US" sz="12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extLst>
                  <a:ext uri="{0D108BD9-81ED-4DB2-BD59-A6C34878D82A}">
                    <a16:rowId xmlns:a16="http://schemas.microsoft.com/office/drawing/2014/main" val="2847261132"/>
                  </a:ext>
                </a:extLst>
              </a:tr>
              <a:tr h="337088">
                <a:tc>
                  <a:txBody>
                    <a:bodyPr/>
                    <a:lstStyle/>
                    <a:p>
                      <a:pPr algn="ctr" fontAlgn="b"/>
                      <a:r>
                        <a:rPr lang="en-US" sz="1100" u="none" strike="noStrike" dirty="0">
                          <a:solidFill>
                            <a:schemeClr val="tx1"/>
                          </a:solidFill>
                          <a:effectLst/>
                        </a:rPr>
                        <a:t>Lethal Means Safety approaches to suicide prevention</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3.91</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4.15</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4.12</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4.23</a:t>
                      </a:r>
                      <a:endParaRPr lang="en-US" sz="1600" b="0" i="0" u="none" strike="noStrike" dirty="0">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847513639"/>
                  </a:ext>
                </a:extLst>
              </a:tr>
              <a:tr h="337088">
                <a:tc>
                  <a:txBody>
                    <a:bodyPr/>
                    <a:lstStyle/>
                    <a:p>
                      <a:pPr algn="ctr" fontAlgn="b"/>
                      <a:r>
                        <a:rPr lang="en-US" sz="1100" u="none" strike="noStrike" dirty="0">
                          <a:solidFill>
                            <a:schemeClr val="tx1"/>
                          </a:solidFill>
                          <a:effectLst/>
                        </a:rPr>
                        <a:t>Community-based interventions for suicide prevention</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4.36</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4.24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4.02</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4.13</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577888449"/>
                  </a:ext>
                </a:extLst>
              </a:tr>
              <a:tr h="392871">
                <a:tc>
                  <a:txBody>
                    <a:bodyPr/>
                    <a:lstStyle/>
                    <a:p>
                      <a:pPr algn="ctr" fontAlgn="b"/>
                      <a:r>
                        <a:rPr lang="en-US" sz="1100" u="none" strike="noStrike" dirty="0">
                          <a:solidFill>
                            <a:schemeClr val="tx1"/>
                          </a:solidFill>
                          <a:effectLst/>
                        </a:rPr>
                        <a:t>Psychotherapies and other non-somatic interventions for suicide prevention</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4.18</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3.74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4.01</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65281414"/>
                  </a:ext>
                </a:extLst>
              </a:tr>
              <a:tr h="392871">
                <a:tc>
                  <a:txBody>
                    <a:bodyPr/>
                    <a:lstStyle/>
                    <a:p>
                      <a:pPr algn="ctr" fontAlgn="b"/>
                      <a:r>
                        <a:rPr lang="en-US" sz="1100" u="none" strike="noStrike" dirty="0">
                          <a:solidFill>
                            <a:schemeClr val="tx1"/>
                          </a:solidFill>
                          <a:effectLst/>
                        </a:rPr>
                        <a:t>Family and social network-based interventions and postventions</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4.07</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3.95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4.01</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2180916307"/>
                  </a:ext>
                </a:extLst>
              </a:tr>
              <a:tr h="337088">
                <a:tc>
                  <a:txBody>
                    <a:bodyPr/>
                    <a:lstStyle/>
                    <a:p>
                      <a:pPr algn="ctr" fontAlgn="b"/>
                      <a:r>
                        <a:rPr lang="en-US" sz="1100" u="none" strike="noStrike" dirty="0">
                          <a:solidFill>
                            <a:schemeClr val="tx1"/>
                          </a:solidFill>
                          <a:effectLst/>
                        </a:rPr>
                        <a:t>Suicide risk screening, evaluation effectiveness, and processes within VA</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3.79</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4.62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3.95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3.88</a:t>
                      </a:r>
                      <a:endParaRPr lang="en-US" sz="1600" b="0" i="0" u="none" strike="noStrike" dirty="0">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3942722620"/>
                  </a:ext>
                </a:extLst>
              </a:tr>
              <a:tr h="785741">
                <a:tc>
                  <a:txBody>
                    <a:bodyPr/>
                    <a:lstStyle/>
                    <a:p>
                      <a:pPr algn="ctr" fontAlgn="b"/>
                      <a:r>
                        <a:rPr lang="en-US" sz="1100" u="none" strike="noStrike" dirty="0">
                          <a:solidFill>
                            <a:schemeClr val="tx1"/>
                          </a:solidFill>
                          <a:effectLst/>
                        </a:rPr>
                        <a:t>Technology, including wearable devices and text data, to assess for suicide risk and to provide suicide prevention interventions and self-management strategies</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3.55</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3.51</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3.38</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3.49</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3910817336"/>
                  </a:ext>
                </a:extLst>
              </a:tr>
              <a:tr h="504042">
                <a:tc>
                  <a:txBody>
                    <a:bodyPr/>
                    <a:lstStyle/>
                    <a:p>
                      <a:pPr algn="ctr" fontAlgn="b"/>
                      <a:r>
                        <a:rPr lang="en-US" sz="1100" u="none" strike="noStrike" dirty="0">
                          <a:solidFill>
                            <a:schemeClr val="tx1"/>
                          </a:solidFill>
                          <a:effectLst/>
                        </a:rPr>
                        <a:t>Educational or messaging offerings to stakeholders (Veterans, community, clinicians, families/peers, </a:t>
                      </a:r>
                      <a:r>
                        <a:rPr lang="en-US" sz="1100" u="none" strike="noStrike" dirty="0" err="1">
                          <a:solidFill>
                            <a:schemeClr val="tx1"/>
                          </a:solidFill>
                          <a:effectLst/>
                        </a:rPr>
                        <a:t>etc</a:t>
                      </a:r>
                      <a:r>
                        <a:rPr lang="en-US" sz="1100" u="none" strike="noStrike" dirty="0">
                          <a:solidFill>
                            <a:schemeClr val="tx1"/>
                          </a:solidFill>
                          <a:effectLst/>
                        </a:rPr>
                        <a:t>)</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3.73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3.38</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2.62</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3.24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433865039"/>
                  </a:ext>
                </a:extLst>
              </a:tr>
              <a:tr h="785741">
                <a:tc>
                  <a:txBody>
                    <a:bodyPr/>
                    <a:lstStyle/>
                    <a:p>
                      <a:pPr algn="ctr" fontAlgn="b"/>
                      <a:r>
                        <a:rPr lang="en-US" sz="1100" u="none" strike="noStrike" dirty="0">
                          <a:solidFill>
                            <a:schemeClr val="tx1"/>
                          </a:solidFill>
                          <a:effectLst/>
                          <a:highlight>
                            <a:srgbClr val="C0C0C0"/>
                          </a:highlight>
                        </a:rPr>
                        <a:t>Machine-based suicide risk algorithms that utilize large existing data sets to improve risk accuracy or developing precision-medicine approaches to suicide prevention</a:t>
                      </a:r>
                      <a:endParaRPr lang="en-US" sz="1100" b="0" i="0" u="none" strike="noStrike" dirty="0">
                        <a:solidFill>
                          <a:schemeClr val="tx1"/>
                        </a:solidFill>
                        <a:effectLst/>
                        <a:highlight>
                          <a:srgbClr val="C0C0C0"/>
                        </a:highlight>
                        <a:latin typeface="Aptos Narrow" panose="020B0004020202020204" pitchFamily="34" charset="0"/>
                      </a:endParaRPr>
                    </a:p>
                  </a:txBody>
                  <a:tcPr marL="3192" marR="3192" marT="3192" marB="0" anchor="b"/>
                </a:tc>
                <a:tc>
                  <a:txBody>
                    <a:bodyPr/>
                    <a:lstStyle/>
                    <a:p>
                      <a:pPr algn="r" fontAlgn="b"/>
                      <a:r>
                        <a:rPr lang="en-US" sz="1600" u="none" strike="noStrike">
                          <a:effectLst/>
                        </a:rPr>
                        <a:t>2.73</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3.31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3.62</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3.22</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3.29</a:t>
                      </a:r>
                      <a:endParaRPr lang="en-US" sz="1600" b="0" i="0" u="none" strike="noStrike">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1382767837"/>
                  </a:ext>
                </a:extLst>
              </a:tr>
              <a:tr h="392871">
                <a:tc>
                  <a:txBody>
                    <a:bodyPr/>
                    <a:lstStyle/>
                    <a:p>
                      <a:pPr algn="ctr" fontAlgn="b"/>
                      <a:r>
                        <a:rPr lang="en-US" sz="1100" u="none" strike="noStrike" dirty="0">
                          <a:solidFill>
                            <a:schemeClr val="tx1"/>
                          </a:solidFill>
                          <a:effectLst/>
                        </a:rPr>
                        <a:t>Psychopharmacological and other somatic interventions (e.g., TMS) to prevent suicide</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2.36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3.19</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3.62</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3.06</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3.16</a:t>
                      </a:r>
                      <a:endParaRPr lang="en-US" sz="1600" b="0" i="0" u="none" strike="noStrike" dirty="0">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1795451966"/>
                  </a:ext>
                </a:extLst>
              </a:tr>
              <a:tr h="337088">
                <a:tc>
                  <a:txBody>
                    <a:bodyPr/>
                    <a:lstStyle/>
                    <a:p>
                      <a:pPr algn="ctr" fontAlgn="b"/>
                      <a:r>
                        <a:rPr lang="en-US" sz="1100" u="none" strike="noStrike" dirty="0">
                          <a:solidFill>
                            <a:schemeClr val="tx1"/>
                          </a:solidFill>
                          <a:effectLst/>
                        </a:rPr>
                        <a:t>Biological mechanisms and genetic contributions to suicide</a:t>
                      </a:r>
                      <a:endParaRPr lang="en-US" sz="1100" b="0" i="0" u="none" strike="noStrike" dirty="0">
                        <a:solidFill>
                          <a:schemeClr val="tx1"/>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2.91</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2.76</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a:effectLst/>
                        </a:rPr>
                        <a:t>3.54</a:t>
                      </a:r>
                      <a:endParaRPr lang="en-US" sz="16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3.07</a:t>
                      </a:r>
                      <a:endParaRPr lang="en-US" sz="16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600" u="none" strike="noStrike" dirty="0">
                          <a:effectLst/>
                        </a:rPr>
                        <a:t>2.9</a:t>
                      </a:r>
                      <a:endParaRPr lang="en-US" sz="1600" b="0" i="0" u="none" strike="noStrike" dirty="0">
                        <a:solidFill>
                          <a:srgbClr val="000000"/>
                        </a:solidFill>
                        <a:effectLst/>
                        <a:latin typeface="Aptos Narrow" panose="020B0004020202020204" pitchFamily="34" charset="0"/>
                      </a:endParaRPr>
                    </a:p>
                  </a:txBody>
                  <a:tcPr marL="3192" marR="3192" marT="3192" marB="0" anchor="b"/>
                </a:tc>
                <a:extLst>
                  <a:ext uri="{0D108BD9-81ED-4DB2-BD59-A6C34878D82A}">
                    <a16:rowId xmlns:a16="http://schemas.microsoft.com/office/drawing/2014/main" val="2348782776"/>
                  </a:ext>
                </a:extLst>
              </a:tr>
            </a:tbl>
          </a:graphicData>
        </a:graphic>
      </p:graphicFrame>
      <p:cxnSp>
        <p:nvCxnSpPr>
          <p:cNvPr id="3" name="Straight Connector 2">
            <a:extLst>
              <a:ext uri="{FF2B5EF4-FFF2-40B4-BE49-F238E27FC236}">
                <a16:creationId xmlns:a16="http://schemas.microsoft.com/office/drawing/2014/main" id="{E58FDEA7-955D-1830-FD2D-C2FEC032E876}"/>
              </a:ext>
            </a:extLst>
          </p:cNvPr>
          <p:cNvCxnSpPr/>
          <p:nvPr/>
        </p:nvCxnSpPr>
        <p:spPr>
          <a:xfrm>
            <a:off x="92279" y="3213243"/>
            <a:ext cx="10050011" cy="0"/>
          </a:xfrm>
          <a:prstGeom prst="line">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5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27C9BC4-6B16-CF4D-A6EB-65EF194F970C}"/>
              </a:ext>
            </a:extLst>
          </p:cNvPr>
          <p:cNvGraphicFramePr>
            <a:graphicFrameLocks noGrp="1"/>
          </p:cNvGraphicFramePr>
          <p:nvPr>
            <p:extLst>
              <p:ext uri="{D42A27DB-BD31-4B8C-83A1-F6EECF244321}">
                <p14:modId xmlns:p14="http://schemas.microsoft.com/office/powerpoint/2010/main" val="3398804762"/>
              </p:ext>
            </p:extLst>
          </p:nvPr>
        </p:nvGraphicFramePr>
        <p:xfrm>
          <a:off x="390525" y="986593"/>
          <a:ext cx="11443656" cy="3513857"/>
        </p:xfrm>
        <a:graphic>
          <a:graphicData uri="http://schemas.openxmlformats.org/drawingml/2006/table">
            <a:tbl>
              <a:tblPr>
                <a:tableStyleId>{5C22544A-7EE6-4342-B048-85BDC9FD1C3A}</a:tableStyleId>
              </a:tblPr>
              <a:tblGrid>
                <a:gridCol w="1576621">
                  <a:extLst>
                    <a:ext uri="{9D8B030D-6E8A-4147-A177-3AD203B41FA5}">
                      <a16:colId xmlns:a16="http://schemas.microsoft.com/office/drawing/2014/main" val="1012313156"/>
                    </a:ext>
                  </a:extLst>
                </a:gridCol>
                <a:gridCol w="3642312">
                  <a:extLst>
                    <a:ext uri="{9D8B030D-6E8A-4147-A177-3AD203B41FA5}">
                      <a16:colId xmlns:a16="http://schemas.microsoft.com/office/drawing/2014/main" val="383571781"/>
                    </a:ext>
                  </a:extLst>
                </a:gridCol>
                <a:gridCol w="6224723">
                  <a:extLst>
                    <a:ext uri="{9D8B030D-6E8A-4147-A177-3AD203B41FA5}">
                      <a16:colId xmlns:a16="http://schemas.microsoft.com/office/drawing/2014/main" val="566159063"/>
                    </a:ext>
                  </a:extLst>
                </a:gridCol>
              </a:tblGrid>
              <a:tr h="404897">
                <a:tc>
                  <a:txBody>
                    <a:bodyPr/>
                    <a:lstStyle/>
                    <a:p>
                      <a:r>
                        <a:rPr lang="en-US" sz="1800" b="1" dirty="0"/>
                        <a:t>Time</a:t>
                      </a:r>
                    </a:p>
                  </a:txBody>
                  <a:tcP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Item</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1"/>
                        <a:t>Objective</a:t>
                      </a:r>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528925"/>
                  </a:ext>
                </a:extLst>
              </a:tr>
              <a:tr h="708570">
                <a:tc>
                  <a:txBody>
                    <a:bodyPr/>
                    <a:lstStyle/>
                    <a:p>
                      <a:pPr algn="ctr"/>
                      <a:r>
                        <a:rPr lang="en-US" sz="1800" b="0" dirty="0"/>
                        <a:t>3:00 – 3:05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t>Review AMP Development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b="0" dirty="0"/>
                        <a:t>Discuss portfolio reorganization in ISRM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Review portfolio purview statement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Review priority setting process</a:t>
                      </a:r>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781680"/>
                  </a:ext>
                </a:extLst>
              </a:tr>
              <a:tr h="478499">
                <a:tc>
                  <a:txBody>
                    <a:bodyPr/>
                    <a:lstStyle/>
                    <a:p>
                      <a:pPr marL="0" lvl="0" indent="0" algn="ctr">
                        <a:lnSpc>
                          <a:spcPct val="100000"/>
                        </a:lnSpc>
                        <a:spcBef>
                          <a:spcPts val="0"/>
                        </a:spcBef>
                        <a:spcAft>
                          <a:spcPts val="0"/>
                        </a:spcAft>
                        <a:buNone/>
                      </a:pPr>
                      <a:r>
                        <a:rPr lang="en-US" sz="1800" dirty="0">
                          <a:solidFill>
                            <a:schemeClr val="tx1"/>
                          </a:solidFill>
                        </a:rPr>
                        <a:t>3:05 – 3:35</a:t>
                      </a:r>
                      <a:endParaRPr lang="en-US" sz="1800" dirty="0"/>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dirty="0">
                          <a:solidFill>
                            <a:schemeClr val="tx1"/>
                          </a:solidFill>
                        </a:rPr>
                        <a:t>Results from Priority Survey</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a:lnSpc>
                          <a:spcPct val="100000"/>
                        </a:lnSpc>
                        <a:spcBef>
                          <a:spcPts val="0"/>
                        </a:spcBef>
                        <a:spcAft>
                          <a:spcPts val="0"/>
                        </a:spcAft>
                        <a:buClr>
                          <a:srgbClr val="000000"/>
                        </a:buClr>
                        <a:buFont typeface="Arial,Sans-Serif"/>
                        <a:buChar char="•"/>
                      </a:pPr>
                      <a:r>
                        <a:rPr lang="en-US" sz="1800" b="0" i="0" u="none" strike="noStrike" noProof="0" dirty="0">
                          <a:solidFill>
                            <a:schemeClr val="tx1"/>
                          </a:solidFill>
                          <a:latin typeface="+mn-lt"/>
                        </a:rPr>
                        <a:t>Review aggregate survey data from SPRINT, CMHOs, VEC</a:t>
                      </a:r>
                    </a:p>
                    <a:p>
                      <a:pPr marL="285750" marR="0" lvl="0" indent="-285750" algn="l">
                        <a:lnSpc>
                          <a:spcPct val="100000"/>
                        </a:lnSpc>
                        <a:spcBef>
                          <a:spcPts val="0"/>
                        </a:spcBef>
                        <a:spcAft>
                          <a:spcPts val="0"/>
                        </a:spcAft>
                        <a:buClr>
                          <a:srgbClr val="000000"/>
                        </a:buClr>
                        <a:buFont typeface="Arial,Sans-Serif"/>
                        <a:buChar char="•"/>
                      </a:pPr>
                      <a:r>
                        <a:rPr lang="en-US" sz="1800" b="0" i="0" u="none" strike="noStrike" noProof="0" dirty="0">
                          <a:solidFill>
                            <a:schemeClr val="tx1"/>
                          </a:solidFill>
                          <a:latin typeface="+mn-lt"/>
                        </a:rPr>
                        <a:t>Discuss themes of results</a:t>
                      </a:r>
                      <a:endParaRPr lang="en-US" sz="1800" dirty="0"/>
                    </a:p>
                  </a:txBody>
                  <a:tcP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274520"/>
                  </a:ext>
                </a:extLst>
              </a:tr>
              <a:tr h="404897">
                <a:tc>
                  <a:txBody>
                    <a:bodyPr/>
                    <a:lstStyle/>
                    <a:p>
                      <a:pPr marL="0" lvl="0" indent="0" algn="ctr">
                        <a:lnSpc>
                          <a:spcPct val="100000"/>
                        </a:lnSpc>
                        <a:spcBef>
                          <a:spcPts val="0"/>
                        </a:spcBef>
                        <a:spcAft>
                          <a:spcPts val="0"/>
                        </a:spcAft>
                        <a:buNone/>
                      </a:pPr>
                      <a:r>
                        <a:rPr lang="en-US" sz="1800" dirty="0"/>
                        <a:t>3:35 – 3:45</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Discussion Questions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SME recommendations for these domains</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SME questions</a:t>
                      </a:r>
                    </a:p>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Establish date for SP AMP Consensus Panel</a:t>
                      </a:r>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809965795"/>
                  </a:ext>
                </a:extLst>
              </a:tr>
              <a:tr h="404897">
                <a:tc>
                  <a:txBody>
                    <a:bodyPr/>
                    <a:lstStyle/>
                    <a:p>
                      <a:pPr marL="0" lvl="0" indent="0" algn="ctr">
                        <a:lnSpc>
                          <a:spcPct val="100000"/>
                        </a:lnSpc>
                        <a:spcBef>
                          <a:spcPts val="0"/>
                        </a:spcBef>
                        <a:spcAft>
                          <a:spcPts val="0"/>
                        </a:spcAft>
                        <a:buNone/>
                      </a:pPr>
                      <a:r>
                        <a:rPr lang="en-US" sz="1800" dirty="0"/>
                        <a:t>3:45 – 3:50</a:t>
                      </a:r>
                    </a:p>
                  </a:txBody>
                  <a:tcPr anchor="ctr">
                    <a:lnL w="0" cap="flat" cmpd="sng" algn="ctr">
                      <a:no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US" sz="1800" dirty="0"/>
                        <a:t>Next Steps</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tc>
                  <a:txBody>
                    <a:bodyPr/>
                    <a:lstStyle/>
                    <a:p>
                      <a:pPr marL="283210" marR="0" lvl="0" indent="-283210" algn="l">
                        <a:lnSpc>
                          <a:spcPct val="100000"/>
                        </a:lnSpc>
                        <a:spcBef>
                          <a:spcPts val="0"/>
                        </a:spcBef>
                        <a:spcAft>
                          <a:spcPts val="0"/>
                        </a:spcAft>
                        <a:buClr>
                          <a:srgbClr val="000000"/>
                        </a:buClr>
                        <a:buFont typeface="Arial"/>
                        <a:buChar char="•"/>
                      </a:pPr>
                      <a:r>
                        <a:rPr lang="en-US" sz="1800" b="0" i="0" u="none" strike="noStrike" noProof="0" dirty="0"/>
                        <a:t>Review next steps in priority development</a:t>
                      </a:r>
                    </a:p>
                    <a:p>
                      <a:pPr marL="283210" marR="0" lvl="0" indent="-283210" algn="l">
                        <a:lnSpc>
                          <a:spcPct val="100000"/>
                        </a:lnSpc>
                        <a:spcBef>
                          <a:spcPts val="0"/>
                        </a:spcBef>
                        <a:spcAft>
                          <a:spcPts val="0"/>
                        </a:spcAft>
                        <a:buClr>
                          <a:srgbClr val="000000"/>
                        </a:buClr>
                        <a:buFont typeface="Arial"/>
                        <a:buChar char="•"/>
                      </a:pPr>
                      <a:endParaRPr lang="en-US" sz="1800" b="0" i="0" u="none" strike="noStrike" noProof="0" dirty="0"/>
                    </a:p>
                  </a:txBody>
                  <a:tcPr anchor="ctr">
                    <a:lnL w="12700" cap="flat" cmpd="sng" algn="ctr">
                      <a:solidFill>
                        <a:schemeClr val="tx1"/>
                      </a:solidFill>
                      <a:prstDash val="sysDash"/>
                      <a:round/>
                      <a:headEnd type="none" w="med" len="med"/>
                      <a:tailEnd type="none" w="med" len="med"/>
                    </a:lnL>
                    <a:lnR w="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0" cap="flat" cmpd="sng" algn="ctr">
                      <a:noFill/>
                      <a:prstDash val="sysDash"/>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3951114324"/>
                  </a:ext>
                </a:extLst>
              </a:tr>
            </a:tbl>
          </a:graphicData>
        </a:graphic>
      </p:graphicFrame>
      <p:sp>
        <p:nvSpPr>
          <p:cNvPr id="5" name="Title 1">
            <a:extLst>
              <a:ext uri="{FF2B5EF4-FFF2-40B4-BE49-F238E27FC236}">
                <a16:creationId xmlns:a16="http://schemas.microsoft.com/office/drawing/2014/main" id="{FFF15D91-524A-7758-B837-22DDE07C410F}"/>
              </a:ext>
            </a:extLst>
          </p:cNvPr>
          <p:cNvSpPr txBox="1">
            <a:spLocks/>
          </p:cNvSpPr>
          <p:nvPr/>
        </p:nvSpPr>
        <p:spPr>
          <a:xfrm>
            <a:off x="390525" y="97245"/>
            <a:ext cx="10515600" cy="680223"/>
          </a:xfrm>
          <a:prstGeom prst="rect">
            <a:avLst/>
          </a:prstGeom>
        </p:spPr>
        <p:txBody>
          <a:bodyPr anchor="ctr" anchorCtr="0"/>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Calibri Light" panose="020F0302020204030204"/>
                <a:ea typeface="+mj-ea"/>
                <a:cs typeface="Calibri Light"/>
              </a:rPr>
              <a:t>Agenda</a:t>
            </a:r>
          </a:p>
        </p:txBody>
      </p:sp>
    </p:spTree>
    <p:extLst>
      <p:ext uri="{BB962C8B-B14F-4D97-AF65-F5344CB8AC3E}">
        <p14:creationId xmlns:p14="http://schemas.microsoft.com/office/powerpoint/2010/main" val="33522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A375-B1FF-E6B0-843B-B1412B34B6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818AB9E-A2C1-E1A1-0E31-720586E7FDF0}"/>
              </a:ext>
            </a:extLst>
          </p:cNvPr>
          <p:cNvSpPr>
            <a:spLocks noGrp="1"/>
          </p:cNvSpPr>
          <p:nvPr>
            <p:ph type="title"/>
          </p:nvPr>
        </p:nvSpPr>
        <p:spPr/>
        <p:txBody>
          <a:bodyPr/>
          <a:lstStyle/>
          <a:p>
            <a:r>
              <a:rPr lang="en-US" sz="3600" dirty="0"/>
              <a:t>High Priority Domain Example Studies</a:t>
            </a:r>
          </a:p>
        </p:txBody>
      </p:sp>
      <p:sp>
        <p:nvSpPr>
          <p:cNvPr id="5" name="Slide Number Placeholder 4">
            <a:extLst>
              <a:ext uri="{FF2B5EF4-FFF2-40B4-BE49-F238E27FC236}">
                <a16:creationId xmlns:a16="http://schemas.microsoft.com/office/drawing/2014/main" id="{182F23DC-EDEB-5966-B641-93CA2EE516C7}"/>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20</a:t>
            </a:fld>
            <a:endParaRPr lang="en-US"/>
          </a:p>
        </p:txBody>
      </p:sp>
      <p:graphicFrame>
        <p:nvGraphicFramePr>
          <p:cNvPr id="4" name="Content Placeholder 3">
            <a:extLst>
              <a:ext uri="{FF2B5EF4-FFF2-40B4-BE49-F238E27FC236}">
                <a16:creationId xmlns:a16="http://schemas.microsoft.com/office/drawing/2014/main" id="{D41FC09B-9BD3-DC6D-2CB6-1DD9A8FD2C99}"/>
              </a:ext>
            </a:extLst>
          </p:cNvPr>
          <p:cNvGraphicFramePr>
            <a:graphicFrameLocks noGrp="1"/>
          </p:cNvGraphicFramePr>
          <p:nvPr>
            <p:ph idx="4294967295"/>
            <p:extLst>
              <p:ext uri="{D42A27DB-BD31-4B8C-83A1-F6EECF244321}">
                <p14:modId xmlns:p14="http://schemas.microsoft.com/office/powerpoint/2010/main" val="1387243158"/>
              </p:ext>
            </p:extLst>
          </p:nvPr>
        </p:nvGraphicFramePr>
        <p:xfrm>
          <a:off x="123097" y="976725"/>
          <a:ext cx="11945806" cy="58420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189669045"/>
                    </a:ext>
                  </a:extLst>
                </a:gridCol>
                <a:gridCol w="8364406">
                  <a:extLst>
                    <a:ext uri="{9D8B030D-6E8A-4147-A177-3AD203B41FA5}">
                      <a16:colId xmlns:a16="http://schemas.microsoft.com/office/drawing/2014/main" val="2635512918"/>
                    </a:ext>
                  </a:extLst>
                </a:gridCol>
              </a:tblGrid>
              <a:tr h="370840">
                <a:tc>
                  <a:txBody>
                    <a:bodyPr/>
                    <a:lstStyle/>
                    <a:p>
                      <a:r>
                        <a:rPr lang="en-US" dirty="0"/>
                        <a:t>Domains</a:t>
                      </a:r>
                    </a:p>
                  </a:txBody>
                  <a:tcPr/>
                </a:tc>
                <a:tc>
                  <a:txBody>
                    <a:bodyPr/>
                    <a:lstStyle/>
                    <a:p>
                      <a:r>
                        <a:rPr lang="en-US" dirty="0"/>
                        <a:t>Selected Free Responses</a:t>
                      </a:r>
                    </a:p>
                  </a:txBody>
                  <a:tcPr/>
                </a:tc>
                <a:extLst>
                  <a:ext uri="{0D108BD9-81ED-4DB2-BD59-A6C34878D82A}">
                    <a16:rowId xmlns:a16="http://schemas.microsoft.com/office/drawing/2014/main" val="4050785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Lethal Means Safety approaches to suicide prevention</a:t>
                      </a:r>
                      <a:endParaRPr lang="en-US" sz="1400" kern="1200" dirty="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Focus resources on rapidly implementing and assessing the impact of current best practice lethal means safety for suicide prevention.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Examining the impact of Lethal Means Safety Counseling Interventions on Behavior (e.g., use of safe storage); examining the impact of LMS programs and distribution of safe storage on suicidal behaviors and death</a:t>
                      </a:r>
                    </a:p>
                  </a:txBody>
                  <a:tcPr/>
                </a:tc>
                <a:extLst>
                  <a:ext uri="{0D108BD9-81ED-4DB2-BD59-A6C34878D82A}">
                    <a16:rowId xmlns:a16="http://schemas.microsoft.com/office/drawing/2014/main" val="1315064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Suicide risk screening, evaluation effectiveness, and processes within VA</a:t>
                      </a:r>
                      <a:endParaRPr lang="en-US" sz="1400" kern="1200" dirty="0">
                        <a:solidFill>
                          <a:schemeClr val="dk1"/>
                        </a:solidFill>
                        <a:effectLst/>
                        <a:latin typeface="+mn-lt"/>
                        <a:ea typeface="+mn-ea"/>
                        <a:cs typeface="+mn-cs"/>
                      </a:endParaRPr>
                    </a:p>
                    <a:p>
                      <a:endParaRPr lang="en-US" sz="105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Identification of veterans at low to moderate risk who should be targeted through public health approaches, particularly those outside of mental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evaluation of effectiveness of traditional screening within VA. Does filling out a CSSRS impact clinical outcomes</a:t>
                      </a: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658957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Family and social network-based interventions and postventions</a:t>
                      </a:r>
                      <a:endParaRPr lang="en-US" sz="1400" kern="1200" dirty="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Interventions to improve support and helpfulness of family members and professional caregivers in their efforts to support a Veteran at risk for suicide </a:t>
                      </a:r>
                    </a:p>
                  </a:txBody>
                  <a:tcPr/>
                </a:tc>
                <a:extLst>
                  <a:ext uri="{0D108BD9-81ED-4DB2-BD59-A6C34878D82A}">
                    <a16:rowId xmlns:a16="http://schemas.microsoft.com/office/drawing/2014/main" val="3822001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Psychotherapies and other non-somatic interventions for suicide prevention</a:t>
                      </a:r>
                      <a:endParaRPr lang="en-US" sz="1400" kern="1200" dirty="0">
                        <a:solidFill>
                          <a:schemeClr val="dk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We need more work aimed at figuring out the most cost effective approaches for reducing suicide risk through therapy. It's not clear how much CBT-SP does over and above safety planning alone; group format's need to be explored as well as web-based and digital interventions. We need to try to get the interventions that are known to work to as many at risk veterans as possible. </a:t>
                      </a:r>
                    </a:p>
                    <a:p>
                      <a:pPr marL="171450" indent="-171450">
                        <a:buFont typeface="Arial" panose="020B0604020202020204" pitchFamily="34" charset="0"/>
                        <a:buChar char="•"/>
                      </a:pPr>
                      <a:r>
                        <a:rPr lang="en-US" sz="1400" dirty="0"/>
                        <a:t>Developing novel psychotherapies to address suicide risk and conducting randomized controlled trials to build their evidence base</a:t>
                      </a:r>
                    </a:p>
                    <a:p>
                      <a:pPr marL="171450" indent="-171450">
                        <a:buFont typeface="Arial" panose="020B0604020202020204" pitchFamily="34" charset="0"/>
                        <a:buChar char="•"/>
                      </a:pPr>
                      <a:r>
                        <a:rPr lang="en-US" sz="1400" dirty="0"/>
                        <a:t>Developing a large network of sites for large multi-site clinical trials.</a:t>
                      </a:r>
                    </a:p>
                  </a:txBody>
                  <a:tcPr/>
                </a:tc>
                <a:extLst>
                  <a:ext uri="{0D108BD9-81ED-4DB2-BD59-A6C34878D82A}">
                    <a16:rowId xmlns:a16="http://schemas.microsoft.com/office/drawing/2014/main" val="2957175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Community-based interventions for suicide prevention</a:t>
                      </a:r>
                      <a:endParaRPr lang="en-US" sz="1400" kern="1200" dirty="0">
                        <a:solidFill>
                          <a:schemeClr val="dk1"/>
                        </a:solidFill>
                        <a:effectLst/>
                        <a:latin typeface="+mn-lt"/>
                        <a:ea typeface="+mn-ea"/>
                        <a:cs typeface="+mn-cs"/>
                      </a:endParaRPr>
                    </a:p>
                    <a:p>
                      <a:endParaRPr lang="en-US" sz="105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I agree with those who note that VA work must be paired with community interventions to help those who will never enter a VA (the majority of suicides). We know very little in this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Developing strategies to engage non-VHA users in SP programming at VA including LMS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building collaborations with community partners and leveraging community resources to create shifts/changes in suicide outcomes over the longer term</a:t>
                      </a:r>
                    </a:p>
                    <a:p>
                      <a:pPr marL="171450" indent="-171450">
                        <a:buFont typeface="Arial" panose="020B0604020202020204" pitchFamily="34" charset="0"/>
                        <a:buChar char="•"/>
                      </a:pPr>
                      <a:endParaRPr lang="en-US" sz="1050" dirty="0"/>
                    </a:p>
                  </a:txBody>
                  <a:tcPr/>
                </a:tc>
                <a:extLst>
                  <a:ext uri="{0D108BD9-81ED-4DB2-BD59-A6C34878D82A}">
                    <a16:rowId xmlns:a16="http://schemas.microsoft.com/office/drawing/2014/main" val="2290161249"/>
                  </a:ext>
                </a:extLst>
              </a:tr>
            </a:tbl>
          </a:graphicData>
        </a:graphic>
      </p:graphicFrame>
    </p:spTree>
    <p:extLst>
      <p:ext uri="{BB962C8B-B14F-4D97-AF65-F5344CB8AC3E}">
        <p14:creationId xmlns:p14="http://schemas.microsoft.com/office/powerpoint/2010/main" val="356143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7075-4ADD-10E7-B5E0-A098A76022D3}"/>
              </a:ext>
            </a:extLst>
          </p:cNvPr>
          <p:cNvSpPr>
            <a:spLocks noGrp="1"/>
          </p:cNvSpPr>
          <p:nvPr>
            <p:ph type="title"/>
          </p:nvPr>
        </p:nvSpPr>
        <p:spPr/>
        <p:txBody>
          <a:bodyPr/>
          <a:lstStyle/>
          <a:p>
            <a:r>
              <a:rPr lang="en-US" dirty="0"/>
              <a:t>Key Priority Areas</a:t>
            </a:r>
          </a:p>
        </p:txBody>
      </p:sp>
      <p:sp>
        <p:nvSpPr>
          <p:cNvPr id="4" name="TextBox 3">
            <a:extLst>
              <a:ext uri="{FF2B5EF4-FFF2-40B4-BE49-F238E27FC236}">
                <a16:creationId xmlns:a16="http://schemas.microsoft.com/office/drawing/2014/main" id="{1F0EEC4B-07C0-AA06-4430-180B9A81078E}"/>
              </a:ext>
            </a:extLst>
          </p:cNvPr>
          <p:cNvSpPr txBox="1"/>
          <p:nvPr/>
        </p:nvSpPr>
        <p:spPr>
          <a:xfrm>
            <a:off x="390525" y="1120676"/>
            <a:ext cx="11244126" cy="3416320"/>
          </a:xfrm>
          <a:prstGeom prst="rect">
            <a:avLst/>
          </a:prstGeom>
          <a:noFill/>
        </p:spPr>
        <p:txBody>
          <a:bodyPr wrap="square">
            <a:spAutoFit/>
          </a:bodyPr>
          <a:lstStyle/>
          <a:p>
            <a:pPr marR="0" algn="l">
              <a:spcBef>
                <a:spcPts val="0"/>
              </a:spcBef>
              <a:spcAft>
                <a:spcPts val="0"/>
              </a:spcAft>
            </a:pPr>
            <a:r>
              <a:rPr lang="en-US" sz="1800" b="1" i="0" dirty="0">
                <a:solidFill>
                  <a:srgbClr val="242424"/>
                </a:solidFill>
                <a:effectLst/>
                <a:latin typeface="Calibri" panose="020F0502020204030204" pitchFamily="34" charset="0"/>
              </a:rPr>
              <a:t>Based on the analysis of the survey results, these 5 areas were deemed to be the key priority areas. Suicide Prevention Portfolio will focus on addressing one or more of these priorities in the coming fiscal years. </a:t>
            </a:r>
          </a:p>
          <a:p>
            <a:pPr marL="342900" marR="0" indent="-342900" algn="l">
              <a:spcBef>
                <a:spcPts val="0"/>
              </a:spcBef>
              <a:spcAft>
                <a:spcPts val="0"/>
              </a:spcAft>
              <a:buFont typeface="+mj-lt"/>
              <a:buAutoNum type="arabicPeriod"/>
            </a:pPr>
            <a:endParaRPr lang="en-US" dirty="0">
              <a:solidFill>
                <a:srgbClr val="242424"/>
              </a:solidFill>
              <a:latin typeface="Calibri" panose="020F0502020204030204" pitchFamily="34" charset="0"/>
            </a:endParaRPr>
          </a:p>
          <a:p>
            <a:pPr marL="342900" marR="0" indent="-342900" algn="l">
              <a:spcBef>
                <a:spcPts val="0"/>
              </a:spcBef>
              <a:spcAft>
                <a:spcPts val="0"/>
              </a:spcAft>
              <a:buFont typeface="+mj-lt"/>
              <a:buAutoNum type="arabicPeriod"/>
            </a:pPr>
            <a:r>
              <a:rPr lang="en-US" sz="1800" b="0" i="0" dirty="0">
                <a:solidFill>
                  <a:srgbClr val="242424"/>
                </a:solidFill>
                <a:effectLst/>
                <a:latin typeface="Calibri" panose="020F0502020204030204" pitchFamily="34" charset="0"/>
              </a:rPr>
              <a:t>Lethal Means Safety approaches to suicide prevention</a:t>
            </a:r>
          </a:p>
          <a:p>
            <a:pPr marL="342900" marR="0" indent="-342900" algn="l">
              <a:spcBef>
                <a:spcPts val="0"/>
              </a:spcBef>
              <a:spcAft>
                <a:spcPts val="0"/>
              </a:spcAft>
              <a:buFont typeface="+mj-lt"/>
              <a:buAutoNum type="arabicPeriod"/>
            </a:pPr>
            <a:r>
              <a:rPr lang="en-US" sz="1800" b="0" i="0" dirty="0">
                <a:solidFill>
                  <a:srgbClr val="242424"/>
                </a:solidFill>
                <a:effectLst/>
                <a:latin typeface="Calibri" panose="020F0502020204030204" pitchFamily="34" charset="0"/>
              </a:rPr>
              <a:t>Community-based interventions for suicide prevention</a:t>
            </a:r>
          </a:p>
          <a:p>
            <a:pPr marL="342900" marR="0" indent="-342900" algn="l">
              <a:spcBef>
                <a:spcPts val="0"/>
              </a:spcBef>
              <a:spcAft>
                <a:spcPts val="0"/>
              </a:spcAft>
              <a:buFont typeface="+mj-lt"/>
              <a:buAutoNum type="arabicPeriod"/>
            </a:pPr>
            <a:r>
              <a:rPr lang="en-US" sz="1800" b="0" i="0" dirty="0">
                <a:solidFill>
                  <a:srgbClr val="242424"/>
                </a:solidFill>
                <a:effectLst/>
                <a:latin typeface="Calibri" panose="020F0502020204030204" pitchFamily="34" charset="0"/>
              </a:rPr>
              <a:t>Family and social network-based interventions and postventions</a:t>
            </a:r>
          </a:p>
          <a:p>
            <a:pPr marL="342900" marR="0" indent="-342900" algn="l">
              <a:spcBef>
                <a:spcPts val="0"/>
              </a:spcBef>
              <a:spcAft>
                <a:spcPts val="0"/>
              </a:spcAft>
              <a:buFont typeface="+mj-lt"/>
              <a:buAutoNum type="arabicPeriod"/>
            </a:pPr>
            <a:r>
              <a:rPr lang="en-US" sz="1800" b="0" i="0" dirty="0">
                <a:solidFill>
                  <a:srgbClr val="242424"/>
                </a:solidFill>
                <a:effectLst/>
                <a:latin typeface="Calibri" panose="020F0502020204030204" pitchFamily="34" charset="0"/>
              </a:rPr>
              <a:t>Psychotherapies and other non-somatic interventions for suicide prevention</a:t>
            </a:r>
          </a:p>
          <a:p>
            <a:pPr marL="342900" marR="0" indent="-342900" algn="l">
              <a:spcBef>
                <a:spcPts val="0"/>
              </a:spcBef>
              <a:spcAft>
                <a:spcPts val="0"/>
              </a:spcAft>
              <a:buFont typeface="+mj-lt"/>
              <a:buAutoNum type="arabicPeriod"/>
            </a:pPr>
            <a:r>
              <a:rPr lang="en-US" sz="1800" b="0" i="0" dirty="0">
                <a:solidFill>
                  <a:srgbClr val="242424"/>
                </a:solidFill>
                <a:effectLst/>
                <a:latin typeface="Calibri" panose="020F0502020204030204" pitchFamily="34" charset="0"/>
              </a:rPr>
              <a:t>Suicide risk screening, evaluation effectiveness, and processes within VA; predictive analytics</a:t>
            </a:r>
          </a:p>
          <a:p>
            <a:pPr marL="342900" marR="0" indent="-342900" algn="l">
              <a:spcBef>
                <a:spcPts val="0"/>
              </a:spcBef>
              <a:spcAft>
                <a:spcPts val="0"/>
              </a:spcAft>
              <a:buFont typeface="+mj-lt"/>
              <a:buAutoNum type="arabicPeriod"/>
            </a:pPr>
            <a:endParaRPr lang="en-US" dirty="0">
              <a:solidFill>
                <a:srgbClr val="242424"/>
              </a:solidFill>
              <a:latin typeface="Calibri" panose="020F0502020204030204" pitchFamily="34" charset="0"/>
            </a:endParaRPr>
          </a:p>
          <a:p>
            <a:pPr marL="342900" marR="0" indent="-342900" algn="l">
              <a:spcBef>
                <a:spcPts val="0"/>
              </a:spcBef>
              <a:spcAft>
                <a:spcPts val="0"/>
              </a:spcAft>
              <a:buFont typeface="+mj-lt"/>
              <a:buAutoNum type="arabicPeriod"/>
            </a:pPr>
            <a:endParaRPr lang="en-US" sz="1800" b="0" i="0" dirty="0">
              <a:solidFill>
                <a:srgbClr val="242424"/>
              </a:solidFill>
              <a:effectLst/>
              <a:latin typeface="Calibri" panose="020F0502020204030204" pitchFamily="34" charset="0"/>
            </a:endParaRPr>
          </a:p>
          <a:p>
            <a:pPr marR="0" algn="l">
              <a:spcBef>
                <a:spcPts val="0"/>
              </a:spcBef>
              <a:spcAft>
                <a:spcPts val="0"/>
              </a:spcAft>
            </a:pPr>
            <a:r>
              <a:rPr lang="en-US" dirty="0">
                <a:solidFill>
                  <a:srgbClr val="242424"/>
                </a:solidFill>
                <a:latin typeface="Calibri" panose="020F0502020204030204" pitchFamily="34" charset="0"/>
              </a:rPr>
              <a:t>The next step in the Critical Research Priority setting process encourages us to determine what are the specific gaps in research within these domains that we can plan to address. </a:t>
            </a:r>
          </a:p>
        </p:txBody>
      </p:sp>
    </p:spTree>
    <p:extLst>
      <p:ext uri="{BB962C8B-B14F-4D97-AF65-F5344CB8AC3E}">
        <p14:creationId xmlns:p14="http://schemas.microsoft.com/office/powerpoint/2010/main" val="287409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Next Steps</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22</a:t>
            </a:fld>
            <a:endParaRPr lang="en-US"/>
          </a:p>
        </p:txBody>
      </p:sp>
    </p:spTree>
    <p:extLst>
      <p:ext uri="{BB962C8B-B14F-4D97-AF65-F5344CB8AC3E}">
        <p14:creationId xmlns:p14="http://schemas.microsoft.com/office/powerpoint/2010/main" val="199170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415F9-8EAD-7682-BC0E-D3B97A70897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6F20AB-9DCA-0F4C-6163-8E23A9DCDF24}"/>
              </a:ext>
            </a:extLst>
          </p:cNvPr>
          <p:cNvSpPr>
            <a:spLocks noGrp="1"/>
          </p:cNvSpPr>
          <p:nvPr>
            <p:ph type="title"/>
          </p:nvPr>
        </p:nvSpPr>
        <p:spPr/>
        <p:txBody>
          <a:bodyPr/>
          <a:lstStyle/>
          <a:p>
            <a:r>
              <a:rPr lang="en-US" dirty="0"/>
              <a:t>SME Suggestions</a:t>
            </a:r>
          </a:p>
        </p:txBody>
      </p:sp>
      <p:graphicFrame>
        <p:nvGraphicFramePr>
          <p:cNvPr id="3" name="Content Placeholder 2">
            <a:extLst>
              <a:ext uri="{FF2B5EF4-FFF2-40B4-BE49-F238E27FC236}">
                <a16:creationId xmlns:a16="http://schemas.microsoft.com/office/drawing/2014/main" id="{0B1ADBD4-8A9B-4ABC-6C5A-8DA6B50BBD1E}"/>
              </a:ext>
            </a:extLst>
          </p:cNvPr>
          <p:cNvGraphicFramePr>
            <a:graphicFrameLocks noGrp="1"/>
          </p:cNvGraphicFramePr>
          <p:nvPr>
            <p:ph idx="4294967295"/>
            <p:extLst>
              <p:ext uri="{D42A27DB-BD31-4B8C-83A1-F6EECF244321}">
                <p14:modId xmlns:p14="http://schemas.microsoft.com/office/powerpoint/2010/main" val="3027680361"/>
              </p:ext>
            </p:extLst>
          </p:nvPr>
        </p:nvGraphicFramePr>
        <p:xfrm>
          <a:off x="204069" y="1449336"/>
          <a:ext cx="11609690" cy="4932680"/>
        </p:xfrm>
        <a:graphic>
          <a:graphicData uri="http://schemas.openxmlformats.org/drawingml/2006/table">
            <a:tbl>
              <a:tblPr firstRow="1" bandRow="1">
                <a:tableStyleId>{5C22544A-7EE6-4342-B048-85BDC9FD1C3A}</a:tableStyleId>
              </a:tblPr>
              <a:tblGrid>
                <a:gridCol w="1768304">
                  <a:extLst>
                    <a:ext uri="{9D8B030D-6E8A-4147-A177-3AD203B41FA5}">
                      <a16:colId xmlns:a16="http://schemas.microsoft.com/office/drawing/2014/main" val="399092338"/>
                    </a:ext>
                  </a:extLst>
                </a:gridCol>
                <a:gridCol w="1738184">
                  <a:extLst>
                    <a:ext uri="{9D8B030D-6E8A-4147-A177-3AD203B41FA5}">
                      <a16:colId xmlns:a16="http://schemas.microsoft.com/office/drawing/2014/main" val="2152900818"/>
                    </a:ext>
                  </a:extLst>
                </a:gridCol>
                <a:gridCol w="1705233">
                  <a:extLst>
                    <a:ext uri="{9D8B030D-6E8A-4147-A177-3AD203B41FA5}">
                      <a16:colId xmlns:a16="http://schemas.microsoft.com/office/drawing/2014/main" val="56390940"/>
                    </a:ext>
                  </a:extLst>
                </a:gridCol>
                <a:gridCol w="2627870">
                  <a:extLst>
                    <a:ext uri="{9D8B030D-6E8A-4147-A177-3AD203B41FA5}">
                      <a16:colId xmlns:a16="http://schemas.microsoft.com/office/drawing/2014/main" val="1917935195"/>
                    </a:ext>
                  </a:extLst>
                </a:gridCol>
                <a:gridCol w="3770099">
                  <a:extLst>
                    <a:ext uri="{9D8B030D-6E8A-4147-A177-3AD203B41FA5}">
                      <a16:colId xmlns:a16="http://schemas.microsoft.com/office/drawing/2014/main" val="2648590509"/>
                    </a:ext>
                  </a:extLst>
                </a:gridCol>
              </a:tblGrid>
              <a:tr h="370840">
                <a:tc>
                  <a:txBody>
                    <a:bodyPr/>
                    <a:lstStyle/>
                    <a:p>
                      <a:r>
                        <a:rPr lang="en-US" sz="1400" dirty="0"/>
                        <a:t>Lethal Means Safety</a:t>
                      </a:r>
                    </a:p>
                  </a:txBody>
                  <a:tcPr/>
                </a:tc>
                <a:tc>
                  <a:txBody>
                    <a:bodyPr/>
                    <a:lstStyle/>
                    <a:p>
                      <a:r>
                        <a:rPr lang="en-US" sz="1400" dirty="0"/>
                        <a:t>Community-Facing SP Research</a:t>
                      </a:r>
                    </a:p>
                  </a:txBody>
                  <a:tcPr/>
                </a:tc>
                <a:tc>
                  <a:txBody>
                    <a:bodyPr/>
                    <a:lstStyle/>
                    <a:p>
                      <a:r>
                        <a:rPr lang="en-US" sz="1400" dirty="0"/>
                        <a:t>Psychotherapies Research</a:t>
                      </a:r>
                    </a:p>
                  </a:txBody>
                  <a:tcPr/>
                </a:tc>
                <a:tc>
                  <a:txBody>
                    <a:bodyPr/>
                    <a:lstStyle/>
                    <a:p>
                      <a:r>
                        <a:rPr lang="en-US" sz="1400" dirty="0"/>
                        <a:t>Family and social network-based interventions and postventions</a:t>
                      </a:r>
                    </a:p>
                  </a:txBody>
                  <a:tcPr/>
                </a:tc>
                <a:tc>
                  <a:txBody>
                    <a:bodyPr/>
                    <a:lstStyle/>
                    <a:p>
                      <a:r>
                        <a:rPr lang="en-US" sz="1400" dirty="0"/>
                        <a:t>Suicide risk screening, evaluation effectiveness, and processes within VA; predictive analytics*</a:t>
                      </a:r>
                    </a:p>
                  </a:txBody>
                  <a:tcPr/>
                </a:tc>
                <a:extLst>
                  <a:ext uri="{0D108BD9-81ED-4DB2-BD59-A6C34878D82A}">
                    <a16:rowId xmlns:a16="http://schemas.microsoft.com/office/drawing/2014/main" val="3627261430"/>
                  </a:ext>
                </a:extLst>
              </a:tr>
              <a:tr h="0">
                <a:tc>
                  <a:txBody>
                    <a:bodyPr/>
                    <a:lstStyle/>
                    <a:p>
                      <a:r>
                        <a:rPr lang="it-IT" sz="1200" b="0" i="0" kern="1200" dirty="0">
                          <a:solidFill>
                            <a:schemeClr val="dk1"/>
                          </a:solidFill>
                          <a:effectLst/>
                          <a:latin typeface="+mn-lt"/>
                          <a:ea typeface="+mn-ea"/>
                          <a:cs typeface="+mn-cs"/>
                        </a:rPr>
                        <a:t>Ian Stanley (VA WOC)</a:t>
                      </a:r>
                    </a:p>
                  </a:txBody>
                  <a:tcPr/>
                </a:tc>
                <a:tc>
                  <a:txBody>
                    <a:bodyPr/>
                    <a:lstStyle/>
                    <a:p>
                      <a:r>
                        <a:rPr lang="it-IT" sz="1200" dirty="0"/>
                        <a:t>Bryann DeBeer (VA)</a:t>
                      </a:r>
                    </a:p>
                  </a:txBody>
                  <a:tcPr/>
                </a:tc>
                <a:tc>
                  <a:txBody>
                    <a:bodyPr/>
                    <a:lstStyle/>
                    <a:p>
                      <a:r>
                        <a:rPr lang="en-US" sz="1200" dirty="0"/>
                        <a:t>Peter Britton (VA)</a:t>
                      </a:r>
                    </a:p>
                  </a:txBody>
                  <a:tcPr/>
                </a:tc>
                <a:tc>
                  <a:txBody>
                    <a:bodyPr/>
                    <a:lstStyle/>
                    <a:p>
                      <a:pPr marL="0" algn="l" defTabSz="914400" rtl="0" eaLnBrk="1" latinLnBrk="0" hangingPunct="1"/>
                      <a:r>
                        <a:rPr lang="en-US" sz="1200" kern="1200" dirty="0">
                          <a:solidFill>
                            <a:schemeClr val="dk1"/>
                          </a:solidFill>
                          <a:latin typeface="+mn-lt"/>
                          <a:ea typeface="+mn-ea"/>
                          <a:cs typeface="+mn-cs"/>
                        </a:rPr>
                        <a:t>Marianne Goodman (VA)</a:t>
                      </a:r>
                    </a:p>
                  </a:txBody>
                  <a:tcPr/>
                </a:tc>
                <a:tc>
                  <a:txBody>
                    <a:bodyPr/>
                    <a:lstStyle/>
                    <a:p>
                      <a:pPr marL="0" algn="l" defTabSz="914400" rtl="0" eaLnBrk="1" latinLnBrk="0" hangingPunct="1"/>
                      <a:r>
                        <a:rPr lang="it-IT" sz="1200" kern="1200" dirty="0">
                          <a:solidFill>
                            <a:schemeClr val="dk1"/>
                          </a:solidFill>
                          <a:latin typeface="+mn-lt"/>
                          <a:ea typeface="+mn-ea"/>
                          <a:cs typeface="+mn-cs"/>
                        </a:rPr>
                        <a:t>Nasi Bahraini (VA)</a:t>
                      </a:r>
                    </a:p>
                  </a:txBody>
                  <a:tcPr/>
                </a:tc>
                <a:extLst>
                  <a:ext uri="{0D108BD9-81ED-4DB2-BD59-A6C34878D82A}">
                    <a16:rowId xmlns:a16="http://schemas.microsoft.com/office/drawing/2014/main" val="14789810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Emmy Betz (non-VA)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Monica Matthieu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Craig Bryan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BryAnn</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Debeer</a:t>
                      </a:r>
                      <a:r>
                        <a:rPr lang="en-US" sz="1200" kern="1200" dirty="0">
                          <a:solidFill>
                            <a:schemeClr val="dk1"/>
                          </a:solidFill>
                          <a:latin typeface="+mn-lt"/>
                          <a:ea typeface="+mn-ea"/>
                          <a:cs typeface="+mn-cs"/>
                        </a:rPr>
                        <a:t>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Steve Dobscha (VA)</a:t>
                      </a:r>
                    </a:p>
                  </a:txBody>
                  <a:tcPr/>
                </a:tc>
                <a:extLst>
                  <a:ext uri="{0D108BD9-81ED-4DB2-BD59-A6C34878D82A}">
                    <a16:rowId xmlns:a16="http://schemas.microsoft.com/office/drawing/2014/main" val="792543354"/>
                  </a:ext>
                </a:extLst>
              </a:tr>
              <a:tr h="203874">
                <a:tc>
                  <a:txBody>
                    <a:bodyPr/>
                    <a:lstStyle/>
                    <a:p>
                      <a:r>
                        <a:rPr lang="it-IT" sz="1200" b="0" i="0" kern="1200" dirty="0">
                          <a:solidFill>
                            <a:schemeClr val="dk1"/>
                          </a:solidFill>
                          <a:effectLst/>
                          <a:latin typeface="+mn-lt"/>
                          <a:ea typeface="+mn-ea"/>
                          <a:cs typeface="+mn-cs"/>
                        </a:rPr>
                        <a:t>Joe Simonetti (VA)</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Gala True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Greg Brown (non-VA)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Alan Teo (VA)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Ron Kessler (non-VA)</a:t>
                      </a:r>
                    </a:p>
                  </a:txBody>
                  <a:tcPr/>
                </a:tc>
                <a:extLst>
                  <a:ext uri="{0D108BD9-81ED-4DB2-BD59-A6C34878D82A}">
                    <a16:rowId xmlns:a16="http://schemas.microsoft.com/office/drawing/2014/main" val="678069852"/>
                  </a:ext>
                </a:extLst>
              </a:tr>
              <a:tr h="295314">
                <a:tc>
                  <a:txBody>
                    <a:bodyPr/>
                    <a:lstStyle/>
                    <a:p>
                      <a:r>
                        <a:rPr lang="it-IT" sz="1200" b="0" i="0" kern="1200" dirty="0">
                          <a:solidFill>
                            <a:schemeClr val="dk1"/>
                          </a:solidFill>
                          <a:effectLst/>
                          <a:latin typeface="+mn-lt"/>
                          <a:ea typeface="+mn-ea"/>
                          <a:cs typeface="+mn-cs"/>
                        </a:rPr>
                        <a:t>Mike Anestis (non-VA)</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Peter Wyman (non-VA)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David Rudd (non-VA)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Jason Chen (VA—early career but has done work on social networks and post </a:t>
                      </a:r>
                      <a:r>
                        <a:rPr lang="en-US" sz="1200" kern="1200" dirty="0" err="1">
                          <a:solidFill>
                            <a:schemeClr val="dk1"/>
                          </a:solidFill>
                          <a:latin typeface="+mn-lt"/>
                          <a:ea typeface="+mn-ea"/>
                          <a:cs typeface="+mn-cs"/>
                        </a:rPr>
                        <a:t>vention</a:t>
                      </a:r>
                      <a:r>
                        <a:rPr lang="en-US" sz="1200" kern="1200" dirty="0">
                          <a:solidFill>
                            <a:schemeClr val="dk1"/>
                          </a:solidFill>
                          <a:latin typeface="+mn-lt"/>
                          <a:ea typeface="+mn-ea"/>
                          <a:cs typeface="+mn-cs"/>
                        </a:rPr>
                        <a:t>; also disparities)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Rob Bossarte (VA)</a:t>
                      </a:r>
                    </a:p>
                  </a:txBody>
                  <a:tcPr/>
                </a:tc>
                <a:extLst>
                  <a:ext uri="{0D108BD9-81ED-4DB2-BD59-A6C34878D82A}">
                    <a16:rowId xmlns:a16="http://schemas.microsoft.com/office/drawing/2014/main" val="1930787512"/>
                  </a:ext>
                </a:extLst>
              </a:tr>
              <a:tr h="370840">
                <a:tc>
                  <a:txBody>
                    <a:bodyPr/>
                    <a:lstStyle/>
                    <a:p>
                      <a:r>
                        <a:rPr lang="it-IT" sz="1200" b="0" i="0" kern="1200" dirty="0">
                          <a:solidFill>
                            <a:schemeClr val="dk1"/>
                          </a:solidFill>
                          <a:effectLst/>
                          <a:latin typeface="+mn-lt"/>
                          <a:ea typeface="+mn-ea"/>
                          <a:cs typeface="+mn-cs"/>
                        </a:rPr>
                        <a:t>Steve Dobscha (VA)</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Marianne Goodman (VA)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Ken Connor (high risk and SUD; non-VA)</a:t>
                      </a:r>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Bridget Matarazzo (VA)</a:t>
                      </a:r>
                    </a:p>
                  </a:txBody>
                  <a:tcPr/>
                </a:tc>
                <a:extLst>
                  <a:ext uri="{0D108BD9-81ED-4DB2-BD59-A6C34878D82A}">
                    <a16:rowId xmlns:a16="http://schemas.microsoft.com/office/drawing/2014/main" val="33213123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Cathy Barber (non-VA)</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Ray Tucker (non-VA)</a:t>
                      </a:r>
                      <a:endParaRPr lang="en-US" sz="1200" dirty="0"/>
                    </a:p>
                    <a:p>
                      <a:endParaRPr lang="en-US" sz="1200" dirty="0"/>
                    </a:p>
                  </a:txBody>
                  <a:tcPr/>
                </a:tc>
                <a:tc>
                  <a:txBody>
                    <a:bodyPr/>
                    <a:lstStyle/>
                    <a:p>
                      <a:r>
                        <a:rPr lang="en-US" sz="1200" dirty="0"/>
                        <a:t>Kim Van Orden (older adults; non-VA)</a:t>
                      </a:r>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Greg Simon (non-VA)</a:t>
                      </a:r>
                    </a:p>
                  </a:txBody>
                  <a:tcPr/>
                </a:tc>
                <a:extLst>
                  <a:ext uri="{0D108BD9-81ED-4DB2-BD59-A6C34878D82A}">
                    <a16:rowId xmlns:a16="http://schemas.microsoft.com/office/drawing/2014/main" val="4224283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Matthew Miller (non-VA)</a:t>
                      </a:r>
                    </a:p>
                    <a:p>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Kate </a:t>
                      </a:r>
                      <a:r>
                        <a:rPr lang="en-US" sz="1200" dirty="0" err="1"/>
                        <a:t>Comtois</a:t>
                      </a:r>
                      <a:r>
                        <a:rPr lang="en-US" sz="1200" dirty="0"/>
                        <a:t> (non-VA)</a:t>
                      </a:r>
                    </a:p>
                  </a:txBody>
                  <a:tcPr/>
                </a:tc>
                <a:tc>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mn-lt"/>
                          <a:ea typeface="+mn-ea"/>
                          <a:cs typeface="+mn-cs"/>
                        </a:rPr>
                        <a:t>Lisa Brenner (VA)</a:t>
                      </a:r>
                      <a:endParaRPr lang="en-US" sz="1200" kern="1200" dirty="0">
                        <a:solidFill>
                          <a:schemeClr val="dk1"/>
                        </a:solidFill>
                        <a:latin typeface="+mn-lt"/>
                        <a:ea typeface="+mn-ea"/>
                        <a:cs typeface="+mn-cs"/>
                      </a:endParaRPr>
                    </a:p>
                    <a:p>
                      <a:endParaRPr lang="en-US" sz="1200" dirty="0"/>
                    </a:p>
                  </a:txBody>
                  <a:tcPr/>
                </a:tc>
                <a:extLst>
                  <a:ext uri="{0D108BD9-81ED-4DB2-BD59-A6C34878D82A}">
                    <a16:rowId xmlns:a16="http://schemas.microsoft.com/office/drawing/2014/main" val="3136995487"/>
                  </a:ext>
                </a:extLst>
              </a:tr>
              <a:tr h="370840">
                <a:tc>
                  <a:txBody>
                    <a:bodyPr/>
                    <a:lstStyle/>
                    <a:p>
                      <a:endParaRPr lang="en-US" sz="1200" dirty="0"/>
                    </a:p>
                  </a:txBody>
                  <a:tcPr/>
                </a:tc>
                <a:tc>
                  <a:txBody>
                    <a:bodyPr/>
                    <a:lstStyle/>
                    <a:p>
                      <a:endParaRPr lang="en-US" sz="1200" dirty="0"/>
                    </a:p>
                  </a:txBody>
                  <a:tcPr/>
                </a:tc>
                <a:tc>
                  <a:txBody>
                    <a:bodyPr/>
                    <a:lstStyle/>
                    <a:p>
                      <a:r>
                        <a:rPr lang="en-US" sz="1200" dirty="0"/>
                        <a:t>Sean Barnes (VA)</a:t>
                      </a:r>
                    </a:p>
                  </a:txBody>
                  <a:tcPr/>
                </a:tc>
                <a:tc>
                  <a:txBody>
                    <a:bodyPr/>
                    <a:lstStyle/>
                    <a:p>
                      <a:endParaRPr lang="en-US" sz="1200"/>
                    </a:p>
                  </a:txBody>
                  <a:tcPr/>
                </a:tc>
                <a:tc>
                  <a:txBody>
                    <a:bodyPr/>
                    <a:lstStyle/>
                    <a:p>
                      <a:r>
                        <a:rPr lang="en-US" sz="1200" dirty="0"/>
                        <a:t>Nate Kimbrell (VA)</a:t>
                      </a:r>
                    </a:p>
                  </a:txBody>
                  <a:tcPr/>
                </a:tc>
                <a:extLst>
                  <a:ext uri="{0D108BD9-81ED-4DB2-BD59-A6C34878D82A}">
                    <a16:rowId xmlns:a16="http://schemas.microsoft.com/office/drawing/2014/main" val="2744307309"/>
                  </a:ext>
                </a:extLst>
              </a:tr>
              <a:tr h="370840">
                <a:tc>
                  <a:txBody>
                    <a:bodyPr/>
                    <a:lstStyle/>
                    <a:p>
                      <a:endParaRPr lang="en-US" sz="1200" dirty="0"/>
                    </a:p>
                  </a:txBody>
                  <a:tcPr/>
                </a:tc>
                <a:tc>
                  <a:txBody>
                    <a:bodyPr/>
                    <a:lstStyle/>
                    <a:p>
                      <a:endParaRPr lang="en-US" sz="1200" dirty="0"/>
                    </a:p>
                  </a:txBody>
                  <a:tcPr/>
                </a:tc>
                <a:tc>
                  <a:txBody>
                    <a:bodyPr/>
                    <a:lstStyle/>
                    <a:p>
                      <a:r>
                        <a:rPr lang="en-US" sz="1200" dirty="0"/>
                        <a:t>Mark </a:t>
                      </a:r>
                      <a:r>
                        <a:rPr lang="en-US" sz="1200" dirty="0" err="1"/>
                        <a:t>Ilgen</a:t>
                      </a:r>
                      <a:r>
                        <a:rPr lang="en-US" sz="1200" dirty="0"/>
                        <a:t> (VA)</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868680258"/>
                  </a:ext>
                </a:extLst>
              </a:tr>
              <a:tr h="370840">
                <a:tc>
                  <a:txBody>
                    <a:bodyPr/>
                    <a:lstStyle/>
                    <a:p>
                      <a:endParaRPr lang="en-US" sz="1200" dirty="0"/>
                    </a:p>
                  </a:txBody>
                  <a:tcPr/>
                </a:tc>
                <a:tc>
                  <a:txBody>
                    <a:bodyPr/>
                    <a:lstStyle/>
                    <a:p>
                      <a:endParaRPr lang="en-US" sz="1200" dirty="0"/>
                    </a:p>
                  </a:txBody>
                  <a:tcPr/>
                </a:tc>
                <a:tc>
                  <a:txBody>
                    <a:bodyPr/>
                    <a:lstStyle/>
                    <a:p>
                      <a:r>
                        <a:rPr lang="en-US" sz="1200" dirty="0"/>
                        <a:t>Alex </a:t>
                      </a:r>
                      <a:r>
                        <a:rPr lang="en-US" sz="1200" dirty="0" err="1"/>
                        <a:t>Interian</a:t>
                      </a:r>
                      <a:r>
                        <a:rPr lang="en-US" sz="1200" dirty="0"/>
                        <a:t> (VA)</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4234157249"/>
                  </a:ext>
                </a:extLst>
              </a:tr>
              <a:tr h="370840">
                <a:tc>
                  <a:txBody>
                    <a:bodyPr/>
                    <a:lstStyle/>
                    <a:p>
                      <a:endParaRPr lang="en-US" sz="1200" dirty="0"/>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David </a:t>
                      </a:r>
                      <a:r>
                        <a:rPr lang="en-US" sz="1200" dirty="0" err="1"/>
                        <a:t>Rozek</a:t>
                      </a:r>
                      <a:r>
                        <a:rPr lang="en-US" sz="1200" dirty="0"/>
                        <a:t> (non-VA)</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2091679691"/>
                  </a:ext>
                </a:extLst>
              </a:tr>
            </a:tbl>
          </a:graphicData>
        </a:graphic>
      </p:graphicFrame>
      <p:sp>
        <p:nvSpPr>
          <p:cNvPr id="5" name="Slide Number Placeholder 4">
            <a:extLst>
              <a:ext uri="{FF2B5EF4-FFF2-40B4-BE49-F238E27FC236}">
                <a16:creationId xmlns:a16="http://schemas.microsoft.com/office/drawing/2014/main" id="{5B11A402-7821-415F-1C96-CF62784309EB}"/>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23</a:t>
            </a:fld>
            <a:endParaRPr lang="en-US"/>
          </a:p>
        </p:txBody>
      </p:sp>
      <p:sp>
        <p:nvSpPr>
          <p:cNvPr id="10" name="TextBox 9">
            <a:extLst>
              <a:ext uri="{FF2B5EF4-FFF2-40B4-BE49-F238E27FC236}">
                <a16:creationId xmlns:a16="http://schemas.microsoft.com/office/drawing/2014/main" id="{724C48D7-D4F6-6CF5-33D9-7558204D1744}"/>
              </a:ext>
            </a:extLst>
          </p:cNvPr>
          <p:cNvSpPr txBox="1"/>
          <p:nvPr/>
        </p:nvSpPr>
        <p:spPr>
          <a:xfrm>
            <a:off x="6096000" y="6538912"/>
            <a:ext cx="5608400" cy="307777"/>
          </a:xfrm>
          <a:prstGeom prst="rect">
            <a:avLst/>
          </a:prstGeom>
          <a:solidFill>
            <a:schemeClr val="bg1"/>
          </a:solidFill>
        </p:spPr>
        <p:txBody>
          <a:bodyPr wrap="square">
            <a:spAutoFit/>
          </a:bodyPr>
          <a:lstStyle/>
          <a:p>
            <a:r>
              <a:rPr lang="en-US" sz="1400" dirty="0"/>
              <a:t>*Additional recommendations submitted by Drs. Strickland and Villareal</a:t>
            </a:r>
          </a:p>
        </p:txBody>
      </p:sp>
      <p:sp>
        <p:nvSpPr>
          <p:cNvPr id="4" name="TextBox 3">
            <a:extLst>
              <a:ext uri="{FF2B5EF4-FFF2-40B4-BE49-F238E27FC236}">
                <a16:creationId xmlns:a16="http://schemas.microsoft.com/office/drawing/2014/main" id="{011A10EC-CD85-35BB-1FA8-DCD8217EEE84}"/>
              </a:ext>
            </a:extLst>
          </p:cNvPr>
          <p:cNvSpPr txBox="1"/>
          <p:nvPr/>
        </p:nvSpPr>
        <p:spPr>
          <a:xfrm>
            <a:off x="6902742" y="5354572"/>
            <a:ext cx="3917658" cy="923330"/>
          </a:xfrm>
          <a:prstGeom prst="rect">
            <a:avLst/>
          </a:prstGeom>
          <a:solidFill>
            <a:schemeClr val="bg1"/>
          </a:solidFill>
        </p:spPr>
        <p:txBody>
          <a:bodyPr wrap="square" rtlCol="0">
            <a:spAutoFit/>
          </a:bodyPr>
          <a:lstStyle/>
          <a:p>
            <a:r>
              <a:rPr lang="en-US" u="sng" dirty="0"/>
              <a:t>Plan</a:t>
            </a:r>
            <a:r>
              <a:rPr lang="en-US" dirty="0"/>
              <a:t>: </a:t>
            </a:r>
          </a:p>
          <a:p>
            <a:r>
              <a:rPr lang="en-US" dirty="0"/>
              <a:t>Select 5 (3 VA / 2 non –VA); move down list if no response</a:t>
            </a:r>
          </a:p>
        </p:txBody>
      </p:sp>
    </p:spTree>
    <p:extLst>
      <p:ext uri="{BB962C8B-B14F-4D97-AF65-F5344CB8AC3E}">
        <p14:creationId xmlns:p14="http://schemas.microsoft.com/office/powerpoint/2010/main" val="375082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9F52D-EE91-A825-94B5-3AE087919D73}"/>
              </a:ext>
            </a:extLst>
          </p:cNvPr>
          <p:cNvSpPr>
            <a:spLocks noGrp="1"/>
          </p:cNvSpPr>
          <p:nvPr>
            <p:ph type="title"/>
          </p:nvPr>
        </p:nvSpPr>
        <p:spPr/>
        <p:txBody>
          <a:bodyPr/>
          <a:lstStyle/>
          <a:p>
            <a:r>
              <a:rPr lang="en-US" dirty="0"/>
              <a:t>SME Questions</a:t>
            </a:r>
          </a:p>
        </p:txBody>
      </p:sp>
      <p:sp>
        <p:nvSpPr>
          <p:cNvPr id="7" name="Content Placeholder 6">
            <a:extLst>
              <a:ext uri="{FF2B5EF4-FFF2-40B4-BE49-F238E27FC236}">
                <a16:creationId xmlns:a16="http://schemas.microsoft.com/office/drawing/2014/main" id="{8BF1C878-5A4C-27C4-9E84-8D8EBAEB8903}"/>
              </a:ext>
            </a:extLst>
          </p:cNvPr>
          <p:cNvSpPr>
            <a:spLocks noGrp="1"/>
          </p:cNvSpPr>
          <p:nvPr>
            <p:ph idx="1"/>
          </p:nvPr>
        </p:nvSpPr>
        <p:spPr/>
        <p:txBody>
          <a:bodyPr/>
          <a:lstStyle/>
          <a:p>
            <a:pPr algn="l"/>
            <a:r>
              <a:rPr lang="en-US" sz="1800" dirty="0"/>
              <a:t>Based on your knowledge of the state of the science, can you identify 1 to 3 research questions that would be especially important to answer and/or key next steps within the overall topic domain of XYZ?</a:t>
            </a:r>
          </a:p>
          <a:p>
            <a:pPr algn="l"/>
            <a:r>
              <a:rPr lang="en-US" sz="1800" dirty="0"/>
              <a:t>What type of research strategies would best help to answer these research questions? For example, do you believe that advancement would be best realized through clinical trial research, implementation science investigations, development of novel interventions, or improve understanding of the mechanisms through which this topic area is associated with suicide?</a:t>
            </a:r>
          </a:p>
          <a:p>
            <a:pPr algn="l"/>
            <a:r>
              <a:rPr lang="en-US" sz="1800" dirty="0"/>
              <a:t>In considering your response above, do you believe that organizations should prioritize funding smaller numbers of large trials to improve confidence in existing findings or more numerous smaller investigations that may lead to improved or novel strategies?</a:t>
            </a:r>
          </a:p>
          <a:p>
            <a:pPr algn="l"/>
            <a:r>
              <a:rPr lang="en-US" sz="1800" dirty="0"/>
              <a:t>What type of professional expertise is required for the study teams to pursue the research that you are recommending?</a:t>
            </a:r>
          </a:p>
          <a:p>
            <a:pPr algn="l"/>
            <a:endParaRPr lang="en-US" sz="1800" dirty="0"/>
          </a:p>
          <a:p>
            <a:pPr algn="l"/>
            <a:r>
              <a:rPr lang="en-US" sz="1800" dirty="0"/>
              <a:t>Anything else?</a:t>
            </a:r>
          </a:p>
          <a:p>
            <a:endParaRPr lang="en-US" sz="1800" dirty="0"/>
          </a:p>
        </p:txBody>
      </p:sp>
      <p:sp>
        <p:nvSpPr>
          <p:cNvPr id="5" name="Slide Number Placeholder 4">
            <a:extLst>
              <a:ext uri="{FF2B5EF4-FFF2-40B4-BE49-F238E27FC236}">
                <a16:creationId xmlns:a16="http://schemas.microsoft.com/office/drawing/2014/main" id="{E2F7883D-2670-445F-C6BF-D23C8EDC854D}"/>
              </a:ext>
            </a:extLst>
          </p:cNvPr>
          <p:cNvSpPr>
            <a:spLocks noGrp="1"/>
          </p:cNvSpPr>
          <p:nvPr>
            <p:ph type="sldNum" sz="quarter" idx="12"/>
          </p:nvPr>
        </p:nvSpPr>
        <p:spPr/>
        <p:txBody>
          <a:bodyPr/>
          <a:lstStyle/>
          <a:p>
            <a:fld id="{670A9334-4E67-F94F-A05E-0CE8B74A054E}" type="slidenum">
              <a:rPr lang="en-US" smtClean="0"/>
              <a:pPr/>
              <a:t>24</a:t>
            </a:fld>
            <a:endParaRPr lang="en-US"/>
          </a:p>
        </p:txBody>
      </p:sp>
    </p:spTree>
    <p:extLst>
      <p:ext uri="{BB962C8B-B14F-4D97-AF65-F5344CB8AC3E}">
        <p14:creationId xmlns:p14="http://schemas.microsoft.com/office/powerpoint/2010/main" val="390592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C5E9CC-FE2C-B565-5C09-C3D736F8FBA5}"/>
              </a:ext>
            </a:extLst>
          </p:cNvPr>
          <p:cNvSpPr>
            <a:spLocks noGrp="1"/>
          </p:cNvSpPr>
          <p:nvPr>
            <p:ph type="title"/>
          </p:nvPr>
        </p:nvSpPr>
        <p:spPr/>
        <p:txBody>
          <a:bodyPr/>
          <a:lstStyle/>
          <a:p>
            <a:r>
              <a:rPr lang="en-US" dirty="0"/>
              <a:t>Consensus Panel Discussion</a:t>
            </a:r>
          </a:p>
        </p:txBody>
      </p:sp>
      <p:sp>
        <p:nvSpPr>
          <p:cNvPr id="7" name="Content Placeholder 6">
            <a:extLst>
              <a:ext uri="{FF2B5EF4-FFF2-40B4-BE49-F238E27FC236}">
                <a16:creationId xmlns:a16="http://schemas.microsoft.com/office/drawing/2014/main" id="{2E69E10A-4654-E822-5B8B-DD0D40482258}"/>
              </a:ext>
            </a:extLst>
          </p:cNvPr>
          <p:cNvSpPr>
            <a:spLocks noGrp="1"/>
          </p:cNvSpPr>
          <p:nvPr>
            <p:ph idx="1"/>
          </p:nvPr>
        </p:nvSpPr>
        <p:spPr/>
        <p:txBody>
          <a:bodyPr/>
          <a:lstStyle/>
          <a:p>
            <a:r>
              <a:rPr lang="en-US" sz="2000" dirty="0"/>
              <a:t>Collection and Analysis of SME Responses</a:t>
            </a:r>
          </a:p>
          <a:p>
            <a:pPr lvl="1"/>
            <a:r>
              <a:rPr lang="en-US" sz="1600" dirty="0"/>
              <a:t>Presentation of results in April to Advisory Group</a:t>
            </a:r>
          </a:p>
          <a:p>
            <a:r>
              <a:rPr lang="en-US" sz="2000" dirty="0"/>
              <a:t>Looking to determine a date for voting…</a:t>
            </a:r>
          </a:p>
          <a:p>
            <a:pPr lvl="1"/>
            <a:r>
              <a:rPr lang="en-US" sz="2000" dirty="0"/>
              <a:t>Tuesday May 21</a:t>
            </a:r>
            <a:r>
              <a:rPr lang="en-US" sz="2000" baseline="30000" dirty="0"/>
              <a:t>st</a:t>
            </a:r>
            <a:r>
              <a:rPr lang="en-US" sz="2000" dirty="0"/>
              <a:t> ???????</a:t>
            </a:r>
          </a:p>
        </p:txBody>
      </p:sp>
      <p:sp>
        <p:nvSpPr>
          <p:cNvPr id="5" name="Slide Number Placeholder 4">
            <a:extLst>
              <a:ext uri="{FF2B5EF4-FFF2-40B4-BE49-F238E27FC236}">
                <a16:creationId xmlns:a16="http://schemas.microsoft.com/office/drawing/2014/main" id="{6EB38A36-E211-35E8-7ED0-15AAE77CEFA5}"/>
              </a:ext>
            </a:extLst>
          </p:cNvPr>
          <p:cNvSpPr>
            <a:spLocks noGrp="1"/>
          </p:cNvSpPr>
          <p:nvPr>
            <p:ph type="sldNum" sz="quarter" idx="12"/>
          </p:nvPr>
        </p:nvSpPr>
        <p:spPr/>
        <p:txBody>
          <a:bodyPr/>
          <a:lstStyle/>
          <a:p>
            <a:fld id="{670A9334-4E67-F94F-A05E-0CE8B74A054E}" type="slidenum">
              <a:rPr lang="en-US" smtClean="0"/>
              <a:pPr/>
              <a:t>25</a:t>
            </a:fld>
            <a:endParaRPr lang="en-US"/>
          </a:p>
        </p:txBody>
      </p:sp>
      <p:graphicFrame>
        <p:nvGraphicFramePr>
          <p:cNvPr id="2" name="Table 1">
            <a:extLst>
              <a:ext uri="{FF2B5EF4-FFF2-40B4-BE49-F238E27FC236}">
                <a16:creationId xmlns:a16="http://schemas.microsoft.com/office/drawing/2014/main" id="{CF15028E-C820-A29B-7F92-5828B9C89825}"/>
              </a:ext>
            </a:extLst>
          </p:cNvPr>
          <p:cNvGraphicFramePr>
            <a:graphicFrameLocks noGrp="1"/>
          </p:cNvGraphicFramePr>
          <p:nvPr>
            <p:extLst>
              <p:ext uri="{D42A27DB-BD31-4B8C-83A1-F6EECF244321}">
                <p14:modId xmlns:p14="http://schemas.microsoft.com/office/powerpoint/2010/main" val="3071024939"/>
              </p:ext>
            </p:extLst>
          </p:nvPr>
        </p:nvGraphicFramePr>
        <p:xfrm>
          <a:off x="371475" y="2978020"/>
          <a:ext cx="5842635" cy="1341120"/>
        </p:xfrm>
        <a:graphic>
          <a:graphicData uri="http://schemas.openxmlformats.org/drawingml/2006/table">
            <a:tbl>
              <a:tblPr firstRow="1" firstCol="1" bandRow="1">
                <a:tableStyleId>{5C22544A-7EE6-4342-B048-85BDC9FD1C3A}</a:tableStyleId>
              </a:tblPr>
              <a:tblGrid>
                <a:gridCol w="1040130">
                  <a:extLst>
                    <a:ext uri="{9D8B030D-6E8A-4147-A177-3AD203B41FA5}">
                      <a16:colId xmlns:a16="http://schemas.microsoft.com/office/drawing/2014/main" val="1869268903"/>
                    </a:ext>
                  </a:extLst>
                </a:gridCol>
                <a:gridCol w="2967448">
                  <a:extLst>
                    <a:ext uri="{9D8B030D-6E8A-4147-A177-3AD203B41FA5}">
                      <a16:colId xmlns:a16="http://schemas.microsoft.com/office/drawing/2014/main" val="3774387905"/>
                    </a:ext>
                  </a:extLst>
                </a:gridCol>
                <a:gridCol w="1835057">
                  <a:extLst>
                    <a:ext uri="{9D8B030D-6E8A-4147-A177-3AD203B41FA5}">
                      <a16:colId xmlns:a16="http://schemas.microsoft.com/office/drawing/2014/main" val="748356000"/>
                    </a:ext>
                  </a:extLst>
                </a:gridCol>
              </a:tblGrid>
              <a:tr h="0">
                <a:tc gridSpan="2">
                  <a:txBody>
                    <a:bodyPr/>
                    <a:lstStyle/>
                    <a:p>
                      <a:pPr marL="0" marR="0">
                        <a:spcBef>
                          <a:spcPts val="0"/>
                        </a:spcBef>
                        <a:spcAft>
                          <a:spcPts val="0"/>
                        </a:spcAft>
                      </a:pPr>
                      <a:r>
                        <a:rPr lang="en-US" sz="1100">
                          <a:effectLst/>
                        </a:rPr>
                        <a:t>Department of Veterans Affairs – Office of Research &amp; Development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100">
                          <a:effectLst/>
                        </a:rPr>
                        <a:t>Constituency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1080813"/>
                  </a:ext>
                </a:extLst>
              </a:tr>
              <a:tr h="0">
                <a:tc>
                  <a:txBody>
                    <a:bodyPr/>
                    <a:lstStyle/>
                    <a:p>
                      <a:pPr marL="0" marR="0">
                        <a:spcBef>
                          <a:spcPts val="0"/>
                        </a:spcBef>
                        <a:spcAft>
                          <a:spcPts val="0"/>
                        </a:spcAft>
                      </a:pPr>
                      <a:r>
                        <a:rPr lang="en-US" sz="1100">
                          <a:effectLst/>
                        </a:rPr>
                        <a:t>Wendy Tenhula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Deputy Chief Research and Development Officer (CRADO), ORD, Dept. of Veterans Affairs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Voting Member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3281395"/>
                  </a:ext>
                </a:extLst>
              </a:tr>
              <a:tr h="0">
                <a:tc>
                  <a:txBody>
                    <a:bodyPr/>
                    <a:lstStyle/>
                    <a:p>
                      <a:pPr marL="0" marR="0">
                        <a:spcBef>
                          <a:spcPts val="0"/>
                        </a:spcBef>
                        <a:spcAft>
                          <a:spcPts val="0"/>
                        </a:spcAft>
                      </a:pPr>
                      <a:r>
                        <a:rPr lang="en-US" sz="1100">
                          <a:effectLst/>
                        </a:rPr>
                        <a:t>David Atkins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Former Director, HSR&amp;D, Dept. of Veterans Affairs, VA WOC employee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Voting Member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6151993"/>
                  </a:ext>
                </a:extLst>
              </a:tr>
              <a:tr h="0">
                <a:tc>
                  <a:txBody>
                    <a:bodyPr/>
                    <a:lstStyle/>
                    <a:p>
                      <a:pPr marL="0" marR="0">
                        <a:spcBef>
                          <a:spcPts val="0"/>
                        </a:spcBef>
                        <a:spcAft>
                          <a:spcPts val="0"/>
                        </a:spcAft>
                      </a:pPr>
                      <a:r>
                        <a:rPr lang="en-US" sz="1100">
                          <a:effectLst/>
                        </a:rPr>
                        <a:t>Kara Beck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QUERI Representative, ORD, Dept. of Veterans Affairs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effectLst/>
                        </a:rPr>
                        <a:t>Voting Member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52423407"/>
                  </a:ext>
                </a:extLst>
              </a:tr>
            </a:tbl>
          </a:graphicData>
        </a:graphic>
      </p:graphicFrame>
      <p:graphicFrame>
        <p:nvGraphicFramePr>
          <p:cNvPr id="3" name="Table 2">
            <a:extLst>
              <a:ext uri="{FF2B5EF4-FFF2-40B4-BE49-F238E27FC236}">
                <a16:creationId xmlns:a16="http://schemas.microsoft.com/office/drawing/2014/main" id="{B2057DC7-2D06-3D2F-A14A-277C43E93FF8}"/>
              </a:ext>
            </a:extLst>
          </p:cNvPr>
          <p:cNvGraphicFramePr>
            <a:graphicFrameLocks noGrp="1"/>
          </p:cNvGraphicFramePr>
          <p:nvPr>
            <p:extLst>
              <p:ext uri="{D42A27DB-BD31-4B8C-83A1-F6EECF244321}">
                <p14:modId xmlns:p14="http://schemas.microsoft.com/office/powerpoint/2010/main" val="293283956"/>
              </p:ext>
            </p:extLst>
          </p:nvPr>
        </p:nvGraphicFramePr>
        <p:xfrm>
          <a:off x="371474" y="4628872"/>
          <a:ext cx="5842635" cy="1341120"/>
        </p:xfrm>
        <a:graphic>
          <a:graphicData uri="http://schemas.openxmlformats.org/drawingml/2006/table">
            <a:tbl>
              <a:tblPr firstRow="1" firstCol="1" bandRow="1">
                <a:tableStyleId>{5C22544A-7EE6-4342-B048-85BDC9FD1C3A}</a:tableStyleId>
              </a:tblPr>
              <a:tblGrid>
                <a:gridCol w="1040130">
                  <a:extLst>
                    <a:ext uri="{9D8B030D-6E8A-4147-A177-3AD203B41FA5}">
                      <a16:colId xmlns:a16="http://schemas.microsoft.com/office/drawing/2014/main" val="598401570"/>
                    </a:ext>
                  </a:extLst>
                </a:gridCol>
                <a:gridCol w="2982595">
                  <a:extLst>
                    <a:ext uri="{9D8B030D-6E8A-4147-A177-3AD203B41FA5}">
                      <a16:colId xmlns:a16="http://schemas.microsoft.com/office/drawing/2014/main" val="1885197981"/>
                    </a:ext>
                  </a:extLst>
                </a:gridCol>
                <a:gridCol w="1819910">
                  <a:extLst>
                    <a:ext uri="{9D8B030D-6E8A-4147-A177-3AD203B41FA5}">
                      <a16:colId xmlns:a16="http://schemas.microsoft.com/office/drawing/2014/main" val="4124073823"/>
                    </a:ext>
                  </a:extLst>
                </a:gridCol>
              </a:tblGrid>
              <a:tr h="0">
                <a:tc gridSpan="2">
                  <a:txBody>
                    <a:bodyPr/>
                    <a:lstStyle/>
                    <a:p>
                      <a:pPr marL="0" marR="0">
                        <a:spcBef>
                          <a:spcPts val="0"/>
                        </a:spcBef>
                        <a:spcAft>
                          <a:spcPts val="0"/>
                        </a:spcAft>
                      </a:pPr>
                      <a:r>
                        <a:rPr lang="en-US" sz="1100">
                          <a:effectLst/>
                        </a:rPr>
                        <a:t>Department of Veterans Affairs – Office of Mental Health and Suicide Prevention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100">
                          <a:effectLst/>
                        </a:rPr>
                        <a:t>Constituency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0449523"/>
                  </a:ext>
                </a:extLst>
              </a:tr>
              <a:tr h="0">
                <a:tc>
                  <a:txBody>
                    <a:bodyPr/>
                    <a:lstStyle/>
                    <a:p>
                      <a:pPr marL="0" marR="0">
                        <a:spcBef>
                          <a:spcPts val="0"/>
                        </a:spcBef>
                        <a:spcAft>
                          <a:spcPts val="0"/>
                        </a:spcAft>
                      </a:pPr>
                      <a:r>
                        <a:rPr lang="en-US" sz="1100">
                          <a:effectLst/>
                        </a:rPr>
                        <a:t>Matt Miller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Director, Suicide Prevention, Office of Mental Health and Suicide Prevention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Voting Member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49537712"/>
                  </a:ext>
                </a:extLst>
              </a:tr>
              <a:tr h="0">
                <a:tc>
                  <a:txBody>
                    <a:bodyPr/>
                    <a:lstStyle/>
                    <a:p>
                      <a:pPr marL="0" marR="0">
                        <a:spcBef>
                          <a:spcPts val="0"/>
                        </a:spcBef>
                        <a:spcAft>
                          <a:spcPts val="0"/>
                        </a:spcAft>
                      </a:pPr>
                      <a:r>
                        <a:rPr lang="en-US" sz="1100">
                          <a:effectLst/>
                        </a:rPr>
                        <a:t>Susan Strickland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Director of Research Coordination, Office of Mental Health and Suicide Prevention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Voting Member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8034375"/>
                  </a:ext>
                </a:extLst>
              </a:tr>
              <a:tr h="0">
                <a:tc>
                  <a:txBody>
                    <a:bodyPr/>
                    <a:lstStyle/>
                    <a:p>
                      <a:pPr marL="0" marR="0">
                        <a:spcBef>
                          <a:spcPts val="0"/>
                        </a:spcBef>
                        <a:spcAft>
                          <a:spcPts val="0"/>
                        </a:spcAft>
                      </a:pPr>
                      <a:r>
                        <a:rPr lang="en-US" sz="1100">
                          <a:effectLst/>
                        </a:rPr>
                        <a:t>Edgar Villareal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National Clinical Director, Office of Mental Health and Suicide Prevention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effectLst/>
                        </a:rPr>
                        <a:t>Voting Member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0656148"/>
                  </a:ext>
                </a:extLst>
              </a:tr>
            </a:tbl>
          </a:graphicData>
        </a:graphic>
      </p:graphicFrame>
      <p:graphicFrame>
        <p:nvGraphicFramePr>
          <p:cNvPr id="4" name="Table 3">
            <a:extLst>
              <a:ext uri="{FF2B5EF4-FFF2-40B4-BE49-F238E27FC236}">
                <a16:creationId xmlns:a16="http://schemas.microsoft.com/office/drawing/2014/main" id="{85E7BDA6-0FA0-45FF-5A5C-4DBC78F63964}"/>
              </a:ext>
            </a:extLst>
          </p:cNvPr>
          <p:cNvGraphicFramePr>
            <a:graphicFrameLocks noGrp="1"/>
          </p:cNvGraphicFramePr>
          <p:nvPr>
            <p:extLst>
              <p:ext uri="{D42A27DB-BD31-4B8C-83A1-F6EECF244321}">
                <p14:modId xmlns:p14="http://schemas.microsoft.com/office/powerpoint/2010/main" val="3612330020"/>
              </p:ext>
            </p:extLst>
          </p:nvPr>
        </p:nvGraphicFramePr>
        <p:xfrm>
          <a:off x="6431561" y="2978020"/>
          <a:ext cx="5212360" cy="910935"/>
        </p:xfrm>
        <a:graphic>
          <a:graphicData uri="http://schemas.openxmlformats.org/drawingml/2006/table">
            <a:tbl>
              <a:tblPr firstRow="1" firstCol="1" bandRow="1">
                <a:tableStyleId>{5C22544A-7EE6-4342-B048-85BDC9FD1C3A}</a:tableStyleId>
              </a:tblPr>
              <a:tblGrid>
                <a:gridCol w="927926">
                  <a:extLst>
                    <a:ext uri="{9D8B030D-6E8A-4147-A177-3AD203B41FA5}">
                      <a16:colId xmlns:a16="http://schemas.microsoft.com/office/drawing/2014/main" val="1596695381"/>
                    </a:ext>
                  </a:extLst>
                </a:gridCol>
                <a:gridCol w="2660847">
                  <a:extLst>
                    <a:ext uri="{9D8B030D-6E8A-4147-A177-3AD203B41FA5}">
                      <a16:colId xmlns:a16="http://schemas.microsoft.com/office/drawing/2014/main" val="2669735268"/>
                    </a:ext>
                  </a:extLst>
                </a:gridCol>
                <a:gridCol w="1623587">
                  <a:extLst>
                    <a:ext uri="{9D8B030D-6E8A-4147-A177-3AD203B41FA5}">
                      <a16:colId xmlns:a16="http://schemas.microsoft.com/office/drawing/2014/main" val="2895664932"/>
                    </a:ext>
                  </a:extLst>
                </a:gridCol>
              </a:tblGrid>
              <a:tr h="0">
                <a:tc gridSpan="2">
                  <a:txBody>
                    <a:bodyPr/>
                    <a:lstStyle/>
                    <a:p>
                      <a:pPr marL="0" marR="0">
                        <a:spcBef>
                          <a:spcPts val="0"/>
                        </a:spcBef>
                        <a:spcAft>
                          <a:spcPts val="0"/>
                        </a:spcAft>
                      </a:pPr>
                      <a:r>
                        <a:rPr lang="en-US" sz="1100">
                          <a:effectLst/>
                        </a:rPr>
                        <a:t>VHA Stakeholders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100">
                          <a:effectLst/>
                        </a:rPr>
                        <a:t>Constituency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7364502"/>
                  </a:ext>
                </a:extLst>
              </a:tr>
              <a:tr h="408015">
                <a:tc>
                  <a:txBody>
                    <a:bodyPr/>
                    <a:lstStyle/>
                    <a:p>
                      <a:pPr marL="0" marR="0">
                        <a:spcBef>
                          <a:spcPts val="0"/>
                        </a:spcBef>
                        <a:spcAft>
                          <a:spcPts val="0"/>
                        </a:spcAft>
                      </a:pPr>
                      <a:r>
                        <a:rPr lang="en-US" sz="1100">
                          <a:effectLst/>
                        </a:rPr>
                        <a:t>Jodi Trafton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Director, VA Program Evaluation and Resource Center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Member</a:t>
                      </a:r>
                    </a:p>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8278809"/>
                  </a:ext>
                </a:extLst>
              </a:tr>
              <a:tr h="190311">
                <a:tc>
                  <a:txBody>
                    <a:bodyPr/>
                    <a:lstStyle/>
                    <a:p>
                      <a:pPr marL="0" marR="0">
                        <a:spcBef>
                          <a:spcPts val="0"/>
                        </a:spcBef>
                        <a:spcAft>
                          <a:spcPts val="0"/>
                        </a:spcAft>
                      </a:pPr>
                      <a:r>
                        <a:rPr lang="en-US" sz="1100">
                          <a:effectLst/>
                        </a:rPr>
                        <a:t>Bradley Watts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Research Director, VHA Office of Rural Health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effectLst/>
                        </a:rPr>
                        <a:t>Member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7148993"/>
                  </a:ext>
                </a:extLst>
              </a:tr>
            </a:tbl>
          </a:graphicData>
        </a:graphic>
      </p:graphicFrame>
      <p:graphicFrame>
        <p:nvGraphicFramePr>
          <p:cNvPr id="8" name="Table 7">
            <a:extLst>
              <a:ext uri="{FF2B5EF4-FFF2-40B4-BE49-F238E27FC236}">
                <a16:creationId xmlns:a16="http://schemas.microsoft.com/office/drawing/2014/main" id="{9D48C303-DA46-66EA-1A15-3876489BB471}"/>
              </a:ext>
            </a:extLst>
          </p:cNvPr>
          <p:cNvGraphicFramePr>
            <a:graphicFrameLocks noGrp="1"/>
          </p:cNvGraphicFramePr>
          <p:nvPr>
            <p:extLst>
              <p:ext uri="{D42A27DB-BD31-4B8C-83A1-F6EECF244321}">
                <p14:modId xmlns:p14="http://schemas.microsoft.com/office/powerpoint/2010/main" val="1506298053"/>
              </p:ext>
            </p:extLst>
          </p:nvPr>
        </p:nvGraphicFramePr>
        <p:xfrm>
          <a:off x="6431561" y="4658179"/>
          <a:ext cx="5212360" cy="838200"/>
        </p:xfrm>
        <a:graphic>
          <a:graphicData uri="http://schemas.openxmlformats.org/drawingml/2006/table">
            <a:tbl>
              <a:tblPr firstRow="1" firstCol="1" bandRow="1">
                <a:tableStyleId>{5C22544A-7EE6-4342-B048-85BDC9FD1C3A}</a:tableStyleId>
              </a:tblPr>
              <a:tblGrid>
                <a:gridCol w="968618">
                  <a:extLst>
                    <a:ext uri="{9D8B030D-6E8A-4147-A177-3AD203B41FA5}">
                      <a16:colId xmlns:a16="http://schemas.microsoft.com/office/drawing/2014/main" val="3466521817"/>
                    </a:ext>
                  </a:extLst>
                </a:gridCol>
                <a:gridCol w="2658730">
                  <a:extLst>
                    <a:ext uri="{9D8B030D-6E8A-4147-A177-3AD203B41FA5}">
                      <a16:colId xmlns:a16="http://schemas.microsoft.com/office/drawing/2014/main" val="3020435002"/>
                    </a:ext>
                  </a:extLst>
                </a:gridCol>
                <a:gridCol w="1585012">
                  <a:extLst>
                    <a:ext uri="{9D8B030D-6E8A-4147-A177-3AD203B41FA5}">
                      <a16:colId xmlns:a16="http://schemas.microsoft.com/office/drawing/2014/main" val="2265756207"/>
                    </a:ext>
                  </a:extLst>
                </a:gridCol>
              </a:tblGrid>
              <a:tr h="0">
                <a:tc gridSpan="3">
                  <a:txBody>
                    <a:bodyPr/>
                    <a:lstStyle/>
                    <a:p>
                      <a:pPr marL="0" marR="0">
                        <a:spcBef>
                          <a:spcPts val="0"/>
                        </a:spcBef>
                        <a:spcAft>
                          <a:spcPts val="0"/>
                        </a:spcAft>
                      </a:pPr>
                      <a:r>
                        <a:rPr lang="en-US" sz="1100" dirty="0">
                          <a:effectLst/>
                        </a:rPr>
                        <a:t>External Federal Funding Agency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7254120"/>
                  </a:ext>
                </a:extLst>
              </a:tr>
              <a:tr h="190500">
                <a:tc>
                  <a:txBody>
                    <a:bodyPr/>
                    <a:lstStyle/>
                    <a:p>
                      <a:pPr marL="0" marR="0">
                        <a:spcBef>
                          <a:spcPts val="0"/>
                        </a:spcBef>
                        <a:spcAft>
                          <a:spcPts val="0"/>
                        </a:spcAft>
                      </a:pPr>
                      <a:r>
                        <a:rPr lang="en-US" sz="1100">
                          <a:effectLst/>
                        </a:rPr>
                        <a:t>Stephen O’Connor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rPr>
                        <a:t>NIH Representative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a:effectLst/>
                        </a:rPr>
                        <a:t>Voting Member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25981849"/>
                  </a:ext>
                </a:extLst>
              </a:tr>
              <a:tr h="190500">
                <a:tc>
                  <a:txBody>
                    <a:bodyPr/>
                    <a:lstStyle/>
                    <a:p>
                      <a:pPr marL="0" marR="0">
                        <a:spcBef>
                          <a:spcPts val="0"/>
                        </a:spcBef>
                        <a:spcAft>
                          <a:spcPts val="0"/>
                        </a:spcAft>
                      </a:pPr>
                      <a:r>
                        <a:rPr lang="en-US" sz="1100">
                          <a:effectLst/>
                        </a:rPr>
                        <a:t>Melissa Mehalick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rPr>
                        <a:t>DoD Representative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effectLst/>
                        </a:rPr>
                        <a:t>Voting Member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2514525"/>
                  </a:ext>
                </a:extLst>
              </a:tr>
            </a:tbl>
          </a:graphicData>
        </a:graphic>
      </p:graphicFrame>
    </p:spTree>
    <p:extLst>
      <p:ext uri="{BB962C8B-B14F-4D97-AF65-F5344CB8AC3E}">
        <p14:creationId xmlns:p14="http://schemas.microsoft.com/office/powerpoint/2010/main" val="409809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2975-A6C6-CB53-641D-8494577031A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1EDB8F3-D86C-D499-15D7-22E8838AB210}"/>
              </a:ext>
            </a:extLst>
          </p:cNvPr>
          <p:cNvSpPr>
            <a:spLocks noGrp="1"/>
          </p:cNvSpPr>
          <p:nvPr>
            <p:ph type="body" sz="quarter" idx="10"/>
          </p:nvPr>
        </p:nvSpPr>
        <p:spPr/>
        <p:txBody>
          <a:bodyPr/>
          <a:lstStyle/>
          <a:p>
            <a:r>
              <a:rPr lang="en-US" dirty="0"/>
              <a:t>Discussion</a:t>
            </a:r>
          </a:p>
        </p:txBody>
      </p:sp>
      <p:sp>
        <p:nvSpPr>
          <p:cNvPr id="5" name="Slide Number Placeholder 4">
            <a:extLst>
              <a:ext uri="{FF2B5EF4-FFF2-40B4-BE49-F238E27FC236}">
                <a16:creationId xmlns:a16="http://schemas.microsoft.com/office/drawing/2014/main" id="{976A6618-5A6F-B71F-CA97-64AEE91EE310}"/>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26</a:t>
            </a:fld>
            <a:endParaRPr lang="en-US"/>
          </a:p>
        </p:txBody>
      </p:sp>
    </p:spTree>
    <p:extLst>
      <p:ext uri="{BB962C8B-B14F-4D97-AF65-F5344CB8AC3E}">
        <p14:creationId xmlns:p14="http://schemas.microsoft.com/office/powerpoint/2010/main" val="92857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Appendix</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27</a:t>
            </a:fld>
            <a:endParaRPr lang="en-US"/>
          </a:p>
        </p:txBody>
      </p:sp>
    </p:spTree>
    <p:extLst>
      <p:ext uri="{BB962C8B-B14F-4D97-AF65-F5344CB8AC3E}">
        <p14:creationId xmlns:p14="http://schemas.microsoft.com/office/powerpoint/2010/main" val="311462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0B81-C8C1-A369-952F-EBACC1A2C3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DDC3DE-AE28-76BD-9701-C0E1CF712FB0}"/>
              </a:ext>
            </a:extLst>
          </p:cNvPr>
          <p:cNvSpPr>
            <a:spLocks noGrp="1"/>
          </p:cNvSpPr>
          <p:nvPr>
            <p:ph type="title"/>
          </p:nvPr>
        </p:nvSpPr>
        <p:spPr/>
        <p:txBody>
          <a:bodyPr/>
          <a:lstStyle/>
          <a:p>
            <a:r>
              <a:rPr lang="en-US" sz="3600" dirty="0"/>
              <a:t>High Priority Domain Ranking</a:t>
            </a:r>
          </a:p>
        </p:txBody>
      </p:sp>
      <p:sp>
        <p:nvSpPr>
          <p:cNvPr id="5" name="Slide Number Placeholder 4">
            <a:extLst>
              <a:ext uri="{FF2B5EF4-FFF2-40B4-BE49-F238E27FC236}">
                <a16:creationId xmlns:a16="http://schemas.microsoft.com/office/drawing/2014/main" id="{7D70FFA7-A5A3-128E-53D0-9E66CE2BFB63}"/>
              </a:ext>
            </a:extLst>
          </p:cNvPr>
          <p:cNvSpPr>
            <a:spLocks noGrp="1"/>
          </p:cNvSpPr>
          <p:nvPr>
            <p:ph type="sldNum" sz="quarter" idx="12"/>
          </p:nvPr>
        </p:nvSpPr>
        <p:spPr/>
        <p:txBody>
          <a:bodyPr/>
          <a:lstStyle/>
          <a:p>
            <a:fld id="{670A9334-4E67-F94F-A05E-0CE8B74A054E}" type="slidenum">
              <a:rPr lang="en-US" smtClean="0"/>
              <a:pPr/>
              <a:t>28</a:t>
            </a:fld>
            <a:endParaRPr lang="en-US"/>
          </a:p>
        </p:txBody>
      </p:sp>
      <p:sp>
        <p:nvSpPr>
          <p:cNvPr id="3" name="TextBox 2">
            <a:extLst>
              <a:ext uri="{FF2B5EF4-FFF2-40B4-BE49-F238E27FC236}">
                <a16:creationId xmlns:a16="http://schemas.microsoft.com/office/drawing/2014/main" id="{2334B14C-1253-5ADF-F77A-2A45A336FA3E}"/>
              </a:ext>
            </a:extLst>
          </p:cNvPr>
          <p:cNvSpPr txBox="1"/>
          <p:nvPr/>
        </p:nvSpPr>
        <p:spPr>
          <a:xfrm>
            <a:off x="6531547" y="1119343"/>
            <a:ext cx="5315980" cy="1477328"/>
          </a:xfrm>
          <a:prstGeom prst="rect">
            <a:avLst/>
          </a:prstGeom>
          <a:noFill/>
        </p:spPr>
        <p:txBody>
          <a:bodyPr wrap="square" rtlCol="0">
            <a:spAutoFit/>
          </a:bodyPr>
          <a:lstStyle/>
          <a:p>
            <a:r>
              <a:rPr lang="en-US" i="1" dirty="0"/>
              <a:t>Weighted Methods:</a:t>
            </a:r>
          </a:p>
          <a:p>
            <a:r>
              <a:rPr lang="en-US" i="1" dirty="0"/>
              <a:t>- A Ranking of 1 gives the domain a score of 10, down to a Ranking of 10 gives the domain a score of 1. Combining all rankings across all responses results in these overall ranks. </a:t>
            </a:r>
          </a:p>
        </p:txBody>
      </p:sp>
      <p:graphicFrame>
        <p:nvGraphicFramePr>
          <p:cNvPr id="7" name="Table 6">
            <a:extLst>
              <a:ext uri="{FF2B5EF4-FFF2-40B4-BE49-F238E27FC236}">
                <a16:creationId xmlns:a16="http://schemas.microsoft.com/office/drawing/2014/main" id="{AF19131A-0E48-A847-832B-094A953D376A}"/>
              </a:ext>
            </a:extLst>
          </p:cNvPr>
          <p:cNvGraphicFramePr>
            <a:graphicFrameLocks noGrp="1"/>
          </p:cNvGraphicFramePr>
          <p:nvPr>
            <p:extLst>
              <p:ext uri="{D42A27DB-BD31-4B8C-83A1-F6EECF244321}">
                <p14:modId xmlns:p14="http://schemas.microsoft.com/office/powerpoint/2010/main" val="355558681"/>
              </p:ext>
            </p:extLst>
          </p:nvPr>
        </p:nvGraphicFramePr>
        <p:xfrm>
          <a:off x="154805" y="958697"/>
          <a:ext cx="6237285" cy="4760279"/>
        </p:xfrm>
        <a:graphic>
          <a:graphicData uri="http://schemas.openxmlformats.org/drawingml/2006/table">
            <a:tbl>
              <a:tblPr bandRow="1">
                <a:tableStyleId>{F5AB1C69-6EDB-4FF4-983F-18BD219EF322}</a:tableStyleId>
              </a:tblPr>
              <a:tblGrid>
                <a:gridCol w="2458547">
                  <a:extLst>
                    <a:ext uri="{9D8B030D-6E8A-4147-A177-3AD203B41FA5}">
                      <a16:colId xmlns:a16="http://schemas.microsoft.com/office/drawing/2014/main" val="1383053462"/>
                    </a:ext>
                  </a:extLst>
                </a:gridCol>
                <a:gridCol w="800967">
                  <a:extLst>
                    <a:ext uri="{9D8B030D-6E8A-4147-A177-3AD203B41FA5}">
                      <a16:colId xmlns:a16="http://schemas.microsoft.com/office/drawing/2014/main" val="4272838991"/>
                    </a:ext>
                  </a:extLst>
                </a:gridCol>
                <a:gridCol w="628775">
                  <a:extLst>
                    <a:ext uri="{9D8B030D-6E8A-4147-A177-3AD203B41FA5}">
                      <a16:colId xmlns:a16="http://schemas.microsoft.com/office/drawing/2014/main" val="2931788318"/>
                    </a:ext>
                  </a:extLst>
                </a:gridCol>
                <a:gridCol w="772594">
                  <a:extLst>
                    <a:ext uri="{9D8B030D-6E8A-4147-A177-3AD203B41FA5}">
                      <a16:colId xmlns:a16="http://schemas.microsoft.com/office/drawing/2014/main" val="3858660965"/>
                    </a:ext>
                  </a:extLst>
                </a:gridCol>
                <a:gridCol w="788201">
                  <a:extLst>
                    <a:ext uri="{9D8B030D-6E8A-4147-A177-3AD203B41FA5}">
                      <a16:colId xmlns:a16="http://schemas.microsoft.com/office/drawing/2014/main" val="759330265"/>
                    </a:ext>
                  </a:extLst>
                </a:gridCol>
                <a:gridCol w="788201">
                  <a:extLst>
                    <a:ext uri="{9D8B030D-6E8A-4147-A177-3AD203B41FA5}">
                      <a16:colId xmlns:a16="http://schemas.microsoft.com/office/drawing/2014/main" val="2016302907"/>
                    </a:ext>
                  </a:extLst>
                </a:gridCol>
              </a:tblGrid>
              <a:tr h="185163">
                <a:tc>
                  <a:txBody>
                    <a:bodyPr/>
                    <a:lstStyle/>
                    <a:p>
                      <a:pPr algn="l" fontAlgn="b"/>
                      <a:r>
                        <a:rPr lang="en-US" sz="1000" u="none" strike="noStrike" dirty="0">
                          <a:solidFill>
                            <a:schemeClr val="bg1"/>
                          </a:solidFill>
                          <a:effectLst/>
                        </a:rPr>
                        <a:t>Domains</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dirty="0">
                          <a:solidFill>
                            <a:schemeClr val="bg1"/>
                          </a:solidFill>
                          <a:effectLst/>
                        </a:rPr>
                        <a:t>VEC Ranking (incomplete)*</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dirty="0">
                          <a:solidFill>
                            <a:schemeClr val="bg1"/>
                          </a:solidFill>
                          <a:effectLst/>
                        </a:rPr>
                        <a:t>SPRINT </a:t>
                      </a:r>
                      <a:br>
                        <a:rPr lang="en-US" sz="1000" u="none" strike="noStrike" dirty="0">
                          <a:solidFill>
                            <a:schemeClr val="bg1"/>
                          </a:solidFill>
                          <a:effectLst/>
                        </a:rPr>
                      </a:br>
                      <a:r>
                        <a:rPr lang="en-US" sz="1000" u="none" strike="noStrike" dirty="0">
                          <a:solidFill>
                            <a:schemeClr val="bg1"/>
                          </a:solidFill>
                          <a:effectLst/>
                        </a:rPr>
                        <a:t>Ranking</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dirty="0">
                          <a:solidFill>
                            <a:schemeClr val="bg1"/>
                          </a:solidFill>
                          <a:effectLst/>
                        </a:rPr>
                        <a:t>CMHO Ranking </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u="none" strike="noStrike" dirty="0">
                          <a:solidFill>
                            <a:schemeClr val="bg1"/>
                          </a:solidFill>
                          <a:effectLst/>
                        </a:rPr>
                        <a:t>Aggregate Ranking</a:t>
                      </a:r>
                      <a:endParaRPr lang="en-US" sz="1000" b="0" i="0" u="none" strike="noStrike" dirty="0">
                        <a:solidFill>
                          <a:schemeClr val="bg1"/>
                        </a:solidFill>
                        <a:effectLst/>
                        <a:latin typeface="Aptos Narrow" panose="020B0004020202020204" pitchFamily="34" charset="0"/>
                      </a:endParaRPr>
                    </a:p>
                  </a:txBody>
                  <a:tcPr marL="3192" marR="3192" marT="3192" marB="0" anchor="b">
                    <a:solidFill>
                      <a:srgbClr val="002060"/>
                    </a:solidFill>
                  </a:tcPr>
                </a:tc>
                <a:tc>
                  <a:txBody>
                    <a:bodyPr/>
                    <a:lstStyle/>
                    <a:p>
                      <a:pPr algn="l" fontAlgn="b"/>
                      <a:r>
                        <a:rPr lang="en-US" sz="1000" b="0" i="0" u="none" strike="noStrike" dirty="0">
                          <a:solidFill>
                            <a:schemeClr val="bg1"/>
                          </a:solidFill>
                          <a:effectLst/>
                          <a:latin typeface="Aptos Narrow" panose="020B0004020202020204" pitchFamily="34" charset="0"/>
                        </a:rPr>
                        <a:t>Aggregate No. 1 Rankings</a:t>
                      </a:r>
                    </a:p>
                  </a:txBody>
                  <a:tcPr marL="3192" marR="3192" marT="3192" marB="0" anchor="b">
                    <a:solidFill>
                      <a:srgbClr val="002060"/>
                    </a:solidFill>
                  </a:tcPr>
                </a:tc>
                <a:extLst>
                  <a:ext uri="{0D108BD9-81ED-4DB2-BD59-A6C34878D82A}">
                    <a16:rowId xmlns:a16="http://schemas.microsoft.com/office/drawing/2014/main" val="2847261132"/>
                  </a:ext>
                </a:extLst>
              </a:tr>
              <a:tr h="277745">
                <a:tc>
                  <a:txBody>
                    <a:bodyPr/>
                    <a:lstStyle/>
                    <a:p>
                      <a:pPr algn="l" fontAlgn="b"/>
                      <a:r>
                        <a:rPr lang="en-US" sz="1100" u="none" strike="noStrike" dirty="0">
                          <a:effectLst/>
                        </a:rPr>
                        <a:t>Lethal Means Safety approaches to suicide prevention</a:t>
                      </a:r>
                      <a:endParaRPr lang="en-US" sz="1100" b="0" i="0" u="none" strike="noStrike" dirty="0">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20</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342</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391</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12</a:t>
                      </a:r>
                    </a:p>
                  </a:txBody>
                  <a:tcPr marL="3192" marR="3192" marT="3192" marB="0" anchor="b"/>
                </a:tc>
                <a:extLst>
                  <a:ext uri="{0D108BD9-81ED-4DB2-BD59-A6C34878D82A}">
                    <a16:rowId xmlns:a16="http://schemas.microsoft.com/office/drawing/2014/main" val="847513639"/>
                  </a:ext>
                </a:extLst>
              </a:tr>
              <a:tr h="277745">
                <a:tc>
                  <a:txBody>
                    <a:bodyPr/>
                    <a:lstStyle/>
                    <a:p>
                      <a:pPr algn="l" fontAlgn="b"/>
                      <a:r>
                        <a:rPr lang="en-US" sz="1100" u="none" strike="noStrike" dirty="0">
                          <a:effectLst/>
                        </a:rPr>
                        <a:t>Community-based interventions for suicide prevention</a:t>
                      </a:r>
                      <a:endParaRPr lang="en-US" sz="1100" b="0" i="0" u="none" strike="noStrike" dirty="0">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467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504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6</a:t>
                      </a:r>
                    </a:p>
                  </a:txBody>
                  <a:tcPr marL="3192" marR="3192" marT="3192" marB="0" anchor="b"/>
                </a:tc>
                <a:extLst>
                  <a:ext uri="{0D108BD9-81ED-4DB2-BD59-A6C34878D82A}">
                    <a16:rowId xmlns:a16="http://schemas.microsoft.com/office/drawing/2014/main" val="577888449"/>
                  </a:ext>
                </a:extLst>
              </a:tr>
              <a:tr h="370327">
                <a:tc>
                  <a:txBody>
                    <a:bodyPr/>
                    <a:lstStyle/>
                    <a:p>
                      <a:pPr algn="l" fontAlgn="b"/>
                      <a:r>
                        <a:rPr lang="en-US" sz="1100" u="none" strike="noStrike" dirty="0">
                          <a:effectLst/>
                        </a:rPr>
                        <a:t>Psychotherapies and other non-somatic interventions for suicide prevention</a:t>
                      </a:r>
                      <a:endParaRPr lang="en-US" sz="1100" b="0" i="0" u="none" strike="noStrike" dirty="0">
                        <a:solidFill>
                          <a:srgbClr val="4EA72E"/>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7</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350</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35</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392</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14</a:t>
                      </a:r>
                    </a:p>
                  </a:txBody>
                  <a:tcPr marL="3192" marR="3192" marT="3192" marB="0" anchor="b"/>
                </a:tc>
                <a:extLst>
                  <a:ext uri="{0D108BD9-81ED-4DB2-BD59-A6C34878D82A}">
                    <a16:rowId xmlns:a16="http://schemas.microsoft.com/office/drawing/2014/main" val="65281414"/>
                  </a:ext>
                </a:extLst>
              </a:tr>
              <a:tr h="370327">
                <a:tc>
                  <a:txBody>
                    <a:bodyPr/>
                    <a:lstStyle/>
                    <a:p>
                      <a:pPr algn="l" fontAlgn="b"/>
                      <a:r>
                        <a:rPr lang="en-US" sz="1100" u="none" strike="noStrike" dirty="0">
                          <a:effectLst/>
                        </a:rPr>
                        <a:t>Family and social network-based interventions and postventions</a:t>
                      </a:r>
                      <a:endParaRPr lang="en-US" sz="1100" b="0" i="0" u="none" strike="noStrike" dirty="0">
                        <a:solidFill>
                          <a:srgbClr val="4EA72E"/>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374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0</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374</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4</a:t>
                      </a:r>
                    </a:p>
                  </a:txBody>
                  <a:tcPr marL="3192" marR="3192" marT="3192" marB="0" anchor="b"/>
                </a:tc>
                <a:extLst>
                  <a:ext uri="{0D108BD9-81ED-4DB2-BD59-A6C34878D82A}">
                    <a16:rowId xmlns:a16="http://schemas.microsoft.com/office/drawing/2014/main" val="2180916307"/>
                  </a:ext>
                </a:extLst>
              </a:tr>
              <a:tr h="277745">
                <a:tc>
                  <a:txBody>
                    <a:bodyPr/>
                    <a:lstStyle/>
                    <a:p>
                      <a:pPr algn="l" fontAlgn="b"/>
                      <a:r>
                        <a:rPr lang="en-US" sz="1100" u="none" strike="noStrike">
                          <a:effectLst/>
                        </a:rPr>
                        <a:t>Suicide risk screening, evaluation effectiveness, and processes within VA</a:t>
                      </a:r>
                      <a:endParaRPr lang="en-US" sz="1100" b="0" i="0" u="none" strike="noStrike">
                        <a:solidFill>
                          <a:srgbClr val="4EA72E"/>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138</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31</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169</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2</a:t>
                      </a:r>
                    </a:p>
                  </a:txBody>
                  <a:tcPr marL="3192" marR="3192" marT="3192" marB="0" anchor="b"/>
                </a:tc>
                <a:extLst>
                  <a:ext uri="{0D108BD9-81ED-4DB2-BD59-A6C34878D82A}">
                    <a16:rowId xmlns:a16="http://schemas.microsoft.com/office/drawing/2014/main" val="3942722620"/>
                  </a:ext>
                </a:extLst>
              </a:tr>
              <a:tr h="740653">
                <a:tc>
                  <a:txBody>
                    <a:bodyPr/>
                    <a:lstStyle/>
                    <a:p>
                      <a:pPr algn="l" fontAlgn="b"/>
                      <a:r>
                        <a:rPr lang="en-US" sz="1100" u="none" strike="noStrike" dirty="0">
                          <a:effectLst/>
                        </a:rPr>
                        <a:t>Technology, including wearable devices and text data, to assess for suicide risk and to provide suicide prevention interventions and self-management strategies</a:t>
                      </a:r>
                      <a:endParaRPr lang="en-US" sz="11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209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224</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0</a:t>
                      </a:r>
                    </a:p>
                  </a:txBody>
                  <a:tcPr marL="3192" marR="3192" marT="3192" marB="0" anchor="b"/>
                </a:tc>
                <a:extLst>
                  <a:ext uri="{0D108BD9-81ED-4DB2-BD59-A6C34878D82A}">
                    <a16:rowId xmlns:a16="http://schemas.microsoft.com/office/drawing/2014/main" val="3910817336"/>
                  </a:ext>
                </a:extLst>
              </a:tr>
              <a:tr h="462908">
                <a:tc>
                  <a:txBody>
                    <a:bodyPr/>
                    <a:lstStyle/>
                    <a:p>
                      <a:pPr algn="l" fontAlgn="b"/>
                      <a:r>
                        <a:rPr lang="en-US" sz="1100" u="none" strike="noStrike">
                          <a:effectLst/>
                        </a:rPr>
                        <a:t>Educational or messaging offerings to stakeholders (Veterans, community, clinicians, families/peers, etc)</a:t>
                      </a:r>
                      <a:endParaRPr lang="en-US" sz="11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57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0</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66</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1</a:t>
                      </a:r>
                    </a:p>
                  </a:txBody>
                  <a:tcPr marL="3192" marR="3192" marT="3192" marB="0" anchor="b"/>
                </a:tc>
                <a:extLst>
                  <a:ext uri="{0D108BD9-81ED-4DB2-BD59-A6C34878D82A}">
                    <a16:rowId xmlns:a16="http://schemas.microsoft.com/office/drawing/2014/main" val="433865039"/>
                  </a:ext>
                </a:extLst>
              </a:tr>
              <a:tr h="740653">
                <a:tc>
                  <a:txBody>
                    <a:bodyPr/>
                    <a:lstStyle/>
                    <a:p>
                      <a:pPr algn="l" fontAlgn="b"/>
                      <a:r>
                        <a:rPr lang="en-US" sz="1100" u="none" strike="noStrike" dirty="0">
                          <a:effectLst/>
                        </a:rPr>
                        <a:t>Machine-based suicide risk algorithms that utilize large existing data sets to improve risk accuracy or developing precision-medicine approaches to suicide prevention</a:t>
                      </a:r>
                      <a:endParaRPr lang="en-US" sz="11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9</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145</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173</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3</a:t>
                      </a:r>
                    </a:p>
                  </a:txBody>
                  <a:tcPr marL="3192" marR="3192" marT="3192" marB="0" anchor="b"/>
                </a:tc>
                <a:extLst>
                  <a:ext uri="{0D108BD9-81ED-4DB2-BD59-A6C34878D82A}">
                    <a16:rowId xmlns:a16="http://schemas.microsoft.com/office/drawing/2014/main" val="1382767837"/>
                  </a:ext>
                </a:extLst>
              </a:tr>
              <a:tr h="370327">
                <a:tc>
                  <a:txBody>
                    <a:bodyPr/>
                    <a:lstStyle/>
                    <a:p>
                      <a:pPr algn="l" fontAlgn="b"/>
                      <a:r>
                        <a:rPr lang="en-US" sz="1100" u="none" strike="noStrike" dirty="0">
                          <a:effectLst/>
                        </a:rPr>
                        <a:t>Psychopharmacological and other somatic interventions (e.g., TMS) to prevent suicide</a:t>
                      </a:r>
                      <a:endParaRPr lang="en-US" sz="11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200</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a:effectLst/>
                        </a:rPr>
                        <a:t>17</a:t>
                      </a:r>
                      <a:endParaRPr lang="en-US" sz="1000" b="0" i="0" u="none" strike="noStrike">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217</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1</a:t>
                      </a:r>
                    </a:p>
                  </a:txBody>
                  <a:tcPr marL="3192" marR="3192" marT="3192" marB="0" anchor="b"/>
                </a:tc>
                <a:extLst>
                  <a:ext uri="{0D108BD9-81ED-4DB2-BD59-A6C34878D82A}">
                    <a16:rowId xmlns:a16="http://schemas.microsoft.com/office/drawing/2014/main" val="1795451966"/>
                  </a:ext>
                </a:extLst>
              </a:tr>
              <a:tr h="277745">
                <a:tc>
                  <a:txBody>
                    <a:bodyPr/>
                    <a:lstStyle/>
                    <a:p>
                      <a:pPr algn="l" fontAlgn="b"/>
                      <a:r>
                        <a:rPr lang="en-US" sz="1100" u="none" strike="noStrike" dirty="0">
                          <a:effectLst/>
                        </a:rPr>
                        <a:t>Biological mechanisms and genetic contributions to suicide</a:t>
                      </a:r>
                      <a:endParaRPr lang="en-US" sz="11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72</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u="none" strike="noStrike" dirty="0">
                          <a:effectLst/>
                        </a:rPr>
                        <a:t>89</a:t>
                      </a:r>
                      <a:endParaRPr lang="en-US" sz="1000" b="0" i="0" u="none" strike="noStrike" dirty="0">
                        <a:solidFill>
                          <a:srgbClr val="000000"/>
                        </a:solidFill>
                        <a:effectLst/>
                        <a:latin typeface="Aptos Narrow" panose="020B0004020202020204" pitchFamily="34" charset="0"/>
                      </a:endParaRPr>
                    </a:p>
                  </a:txBody>
                  <a:tcPr marL="3192" marR="3192" marT="3192" marB="0" anchor="b"/>
                </a:tc>
                <a:tc>
                  <a:txBody>
                    <a:bodyPr/>
                    <a:lstStyle/>
                    <a:p>
                      <a:pPr algn="r" fontAlgn="b"/>
                      <a:r>
                        <a:rPr lang="en-US" sz="1000" b="0" i="0" u="none" strike="noStrike" dirty="0">
                          <a:solidFill>
                            <a:srgbClr val="000000"/>
                          </a:solidFill>
                          <a:effectLst/>
                          <a:latin typeface="Aptos Narrow" panose="020B0004020202020204" pitchFamily="34" charset="0"/>
                        </a:rPr>
                        <a:t>3</a:t>
                      </a:r>
                    </a:p>
                  </a:txBody>
                  <a:tcPr marL="3192" marR="3192" marT="3192" marB="0" anchor="b"/>
                </a:tc>
                <a:extLst>
                  <a:ext uri="{0D108BD9-81ED-4DB2-BD59-A6C34878D82A}">
                    <a16:rowId xmlns:a16="http://schemas.microsoft.com/office/drawing/2014/main" val="2348782776"/>
                  </a:ext>
                </a:extLst>
              </a:tr>
            </a:tbl>
          </a:graphicData>
        </a:graphic>
      </p:graphicFrame>
      <p:sp>
        <p:nvSpPr>
          <p:cNvPr id="2" name="Arrow: Left 1">
            <a:extLst>
              <a:ext uri="{FF2B5EF4-FFF2-40B4-BE49-F238E27FC236}">
                <a16:creationId xmlns:a16="http://schemas.microsoft.com/office/drawing/2014/main" id="{7D0E42C7-861B-B65B-5987-CFE83809739F}"/>
              </a:ext>
            </a:extLst>
          </p:cNvPr>
          <p:cNvSpPr/>
          <p:nvPr/>
        </p:nvSpPr>
        <p:spPr>
          <a:xfrm>
            <a:off x="6392090" y="4234644"/>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1DCAA0-36B8-A0C3-920A-F0CA88D3A464}"/>
              </a:ext>
            </a:extLst>
          </p:cNvPr>
          <p:cNvSpPr txBox="1"/>
          <p:nvPr/>
        </p:nvSpPr>
        <p:spPr>
          <a:xfrm>
            <a:off x="7370498" y="3944163"/>
            <a:ext cx="3108645" cy="1200329"/>
          </a:xfrm>
          <a:prstGeom prst="rect">
            <a:avLst/>
          </a:prstGeom>
          <a:noFill/>
        </p:spPr>
        <p:txBody>
          <a:bodyPr wrap="square" rtlCol="0">
            <a:spAutoFit/>
          </a:bodyPr>
          <a:lstStyle/>
          <a:p>
            <a:r>
              <a:rPr lang="en-US" dirty="0"/>
              <a:t>Recommend collapsing this domain into suicide risk screen based on feedback from SPC Leads and CMHO</a:t>
            </a:r>
          </a:p>
        </p:txBody>
      </p:sp>
    </p:spTree>
    <p:extLst>
      <p:ext uri="{BB962C8B-B14F-4D97-AF65-F5344CB8AC3E}">
        <p14:creationId xmlns:p14="http://schemas.microsoft.com/office/powerpoint/2010/main" val="365548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ORD Reorganization and Development of a Suicide Prevention AMP</a:t>
            </a:r>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3</a:t>
            </a:fld>
            <a:endParaRPr lang="en-US"/>
          </a:p>
        </p:txBody>
      </p:sp>
    </p:spTree>
    <p:extLst>
      <p:ext uri="{BB962C8B-B14F-4D97-AF65-F5344CB8AC3E}">
        <p14:creationId xmlns:p14="http://schemas.microsoft.com/office/powerpoint/2010/main" val="305307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7DAF-6CD0-29EE-96AB-164E25CE8E14}"/>
              </a:ext>
            </a:extLst>
          </p:cNvPr>
          <p:cNvSpPr>
            <a:spLocks noGrp="1"/>
          </p:cNvSpPr>
          <p:nvPr>
            <p:ph type="title"/>
          </p:nvPr>
        </p:nvSpPr>
        <p:spPr/>
        <p:txBody>
          <a:bodyPr/>
          <a:lstStyle/>
          <a:p>
            <a:r>
              <a:rPr lang="en-US" sz="3600" dirty="0"/>
              <a:t>Portfolio Stand-up Progress</a:t>
            </a:r>
          </a:p>
        </p:txBody>
      </p:sp>
      <p:graphicFrame>
        <p:nvGraphicFramePr>
          <p:cNvPr id="4" name="Diagram 3">
            <a:extLst>
              <a:ext uri="{FF2B5EF4-FFF2-40B4-BE49-F238E27FC236}">
                <a16:creationId xmlns:a16="http://schemas.microsoft.com/office/drawing/2014/main" id="{B5CEFFB2-3CD3-6E9E-30FF-E4A11F036483}"/>
              </a:ext>
            </a:extLst>
          </p:cNvPr>
          <p:cNvGraphicFramePr/>
          <p:nvPr>
            <p:extLst>
              <p:ext uri="{D42A27DB-BD31-4B8C-83A1-F6EECF244321}">
                <p14:modId xmlns:p14="http://schemas.microsoft.com/office/powerpoint/2010/main" val="2392580594"/>
              </p:ext>
            </p:extLst>
          </p:nvPr>
        </p:nvGraphicFramePr>
        <p:xfrm>
          <a:off x="134151" y="1984408"/>
          <a:ext cx="11923697" cy="343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C5C97DB-DC27-1CCF-1947-88FCBD583601}"/>
              </a:ext>
            </a:extLst>
          </p:cNvPr>
          <p:cNvSpPr txBox="1"/>
          <p:nvPr/>
        </p:nvSpPr>
        <p:spPr>
          <a:xfrm>
            <a:off x="372862" y="1025622"/>
            <a:ext cx="11611992" cy="646331"/>
          </a:xfrm>
          <a:prstGeom prst="rect">
            <a:avLst/>
          </a:prstGeom>
          <a:noFill/>
        </p:spPr>
        <p:txBody>
          <a:bodyPr wrap="square" rtlCol="0">
            <a:spAutoFit/>
          </a:bodyPr>
          <a:lstStyle/>
          <a:p>
            <a:r>
              <a:rPr lang="en-US" i="1" dirty="0"/>
              <a:t>Based on the Suicide Prevention workplan, the team plans to complete the designated documents by the end of these months. </a:t>
            </a:r>
          </a:p>
        </p:txBody>
      </p:sp>
      <p:sp>
        <p:nvSpPr>
          <p:cNvPr id="6" name="TextBox 5">
            <a:extLst>
              <a:ext uri="{FF2B5EF4-FFF2-40B4-BE49-F238E27FC236}">
                <a16:creationId xmlns:a16="http://schemas.microsoft.com/office/drawing/2014/main" id="{71AD9A64-BB75-6E6F-9C07-3C1D851160F1}"/>
              </a:ext>
            </a:extLst>
          </p:cNvPr>
          <p:cNvSpPr txBox="1"/>
          <p:nvPr/>
        </p:nvSpPr>
        <p:spPr>
          <a:xfrm>
            <a:off x="4741682" y="2088103"/>
            <a:ext cx="2809188" cy="369332"/>
          </a:xfrm>
          <a:prstGeom prst="rect">
            <a:avLst/>
          </a:prstGeom>
          <a:noFill/>
        </p:spPr>
        <p:txBody>
          <a:bodyPr wrap="square" rtlCol="0">
            <a:spAutoFit/>
          </a:bodyPr>
          <a:lstStyle/>
          <a:p>
            <a:pPr algn="ctr"/>
            <a:r>
              <a:rPr lang="en-US" i="1" dirty="0"/>
              <a:t>November – May 2024</a:t>
            </a:r>
          </a:p>
        </p:txBody>
      </p:sp>
      <p:sp>
        <p:nvSpPr>
          <p:cNvPr id="8" name="TextBox 7">
            <a:extLst>
              <a:ext uri="{FF2B5EF4-FFF2-40B4-BE49-F238E27FC236}">
                <a16:creationId xmlns:a16="http://schemas.microsoft.com/office/drawing/2014/main" id="{9876A269-BE29-1308-CDD4-4B47FEC77FCB}"/>
              </a:ext>
            </a:extLst>
          </p:cNvPr>
          <p:cNvSpPr txBox="1"/>
          <p:nvPr/>
        </p:nvSpPr>
        <p:spPr>
          <a:xfrm>
            <a:off x="8757500" y="2088103"/>
            <a:ext cx="2809188" cy="369332"/>
          </a:xfrm>
          <a:prstGeom prst="rect">
            <a:avLst/>
          </a:prstGeom>
          <a:noFill/>
        </p:spPr>
        <p:txBody>
          <a:bodyPr wrap="square" rtlCol="0">
            <a:spAutoFit/>
          </a:bodyPr>
          <a:lstStyle/>
          <a:p>
            <a:pPr algn="ctr"/>
            <a:r>
              <a:rPr lang="en-US" i="1" dirty="0"/>
              <a:t>May - June 2024</a:t>
            </a:r>
          </a:p>
        </p:txBody>
      </p:sp>
    </p:spTree>
    <p:extLst>
      <p:ext uri="{BB962C8B-B14F-4D97-AF65-F5344CB8AC3E}">
        <p14:creationId xmlns:p14="http://schemas.microsoft.com/office/powerpoint/2010/main" val="41176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1480-90E0-B818-24A7-A88888BC6053}"/>
              </a:ext>
            </a:extLst>
          </p:cNvPr>
          <p:cNvSpPr>
            <a:spLocks noGrp="1"/>
          </p:cNvSpPr>
          <p:nvPr>
            <p:ph type="title"/>
          </p:nvPr>
        </p:nvSpPr>
        <p:spPr>
          <a:xfrm>
            <a:off x="217714" y="-116153"/>
            <a:ext cx="11887200" cy="1325563"/>
          </a:xfrm>
        </p:spPr>
        <p:txBody>
          <a:bodyPr>
            <a:normAutofit/>
          </a:bodyPr>
          <a:lstStyle/>
          <a:p>
            <a:r>
              <a:rPr lang="en-US" sz="2400" b="1" dirty="0"/>
              <a:t>Last Meeting Recall: Rapid (and Rigorous) Approach to Identifying AMP Research Priorities</a:t>
            </a:r>
          </a:p>
        </p:txBody>
      </p:sp>
      <p:graphicFrame>
        <p:nvGraphicFramePr>
          <p:cNvPr id="4" name="Diagram 3">
            <a:extLst>
              <a:ext uri="{FF2B5EF4-FFF2-40B4-BE49-F238E27FC236}">
                <a16:creationId xmlns:a16="http://schemas.microsoft.com/office/drawing/2014/main" id="{430A9805-BF04-6E1F-0777-489E4A42A2F2}"/>
              </a:ext>
            </a:extLst>
          </p:cNvPr>
          <p:cNvGraphicFramePr/>
          <p:nvPr/>
        </p:nvGraphicFramePr>
        <p:xfrm>
          <a:off x="1879600" y="892705"/>
          <a:ext cx="8128000" cy="503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D269CD03-53EB-4927-8AA4-422A02CA24C5}"/>
              </a:ext>
            </a:extLst>
          </p:cNvPr>
          <p:cNvCxnSpPr/>
          <p:nvPr/>
        </p:nvCxnSpPr>
        <p:spPr>
          <a:xfrm flipV="1">
            <a:off x="3065417" y="1384663"/>
            <a:ext cx="1506583" cy="687977"/>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13FA67-841B-4DFE-8397-6A7163819FD0}"/>
              </a:ext>
            </a:extLst>
          </p:cNvPr>
          <p:cNvSpPr txBox="1"/>
          <p:nvPr/>
        </p:nvSpPr>
        <p:spPr>
          <a:xfrm>
            <a:off x="8351520" y="870935"/>
            <a:ext cx="3840480" cy="923330"/>
          </a:xfrm>
          <a:prstGeom prst="rect">
            <a:avLst/>
          </a:prstGeom>
          <a:noFill/>
        </p:spPr>
        <p:txBody>
          <a:bodyPr wrap="square" rtlCol="0">
            <a:spAutoFit/>
          </a:bodyPr>
          <a:lstStyle/>
          <a:p>
            <a:r>
              <a:rPr lang="en-US" dirty="0"/>
              <a:t>Survey and focus group input inform Delphi consensus panel discussion with representatives from different groups</a:t>
            </a:r>
          </a:p>
        </p:txBody>
      </p:sp>
      <p:cxnSp>
        <p:nvCxnSpPr>
          <p:cNvPr id="7" name="Straight Arrow Connector 6">
            <a:extLst>
              <a:ext uri="{FF2B5EF4-FFF2-40B4-BE49-F238E27FC236}">
                <a16:creationId xmlns:a16="http://schemas.microsoft.com/office/drawing/2014/main" id="{8080EADD-8508-411A-9213-CA4AE66D9ED2}"/>
              </a:ext>
            </a:extLst>
          </p:cNvPr>
          <p:cNvCxnSpPr>
            <a:cxnSpLocks/>
          </p:cNvCxnSpPr>
          <p:nvPr/>
        </p:nvCxnSpPr>
        <p:spPr>
          <a:xfrm>
            <a:off x="7201988" y="1395126"/>
            <a:ext cx="1515292" cy="823141"/>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8BC197-E698-424F-A344-B7A573877BBF}"/>
              </a:ext>
            </a:extLst>
          </p:cNvPr>
          <p:cNvSpPr txBox="1"/>
          <p:nvPr/>
        </p:nvSpPr>
        <p:spPr>
          <a:xfrm>
            <a:off x="87087" y="1050613"/>
            <a:ext cx="3731622" cy="646331"/>
          </a:xfrm>
          <a:prstGeom prst="rect">
            <a:avLst/>
          </a:prstGeom>
          <a:noFill/>
        </p:spPr>
        <p:txBody>
          <a:bodyPr wrap="square" rtlCol="0">
            <a:spAutoFit/>
          </a:bodyPr>
          <a:lstStyle/>
          <a:p>
            <a:r>
              <a:rPr lang="en-US" dirty="0"/>
              <a:t>Existing reviews inform focus group, survey questions</a:t>
            </a:r>
          </a:p>
        </p:txBody>
      </p:sp>
      <p:sp>
        <p:nvSpPr>
          <p:cNvPr id="13" name="TextBox 12">
            <a:extLst>
              <a:ext uri="{FF2B5EF4-FFF2-40B4-BE49-F238E27FC236}">
                <a16:creationId xmlns:a16="http://schemas.microsoft.com/office/drawing/2014/main" id="{0EF4A8E4-A2BD-4110-A2D2-FDDA42E13155}"/>
              </a:ext>
            </a:extLst>
          </p:cNvPr>
          <p:cNvSpPr txBox="1"/>
          <p:nvPr/>
        </p:nvSpPr>
        <p:spPr>
          <a:xfrm>
            <a:off x="7457442" y="4293115"/>
            <a:ext cx="4571997" cy="1815882"/>
          </a:xfrm>
          <a:prstGeom prst="rect">
            <a:avLst/>
          </a:prstGeom>
          <a:noFill/>
        </p:spPr>
        <p:txBody>
          <a:bodyPr wrap="square" rtlCol="0">
            <a:spAutoFit/>
          </a:bodyPr>
          <a:lstStyle/>
          <a:p>
            <a:r>
              <a:rPr lang="en-US" sz="1400" dirty="0"/>
              <a:t>References: </a:t>
            </a:r>
          </a:p>
          <a:p>
            <a:pPr marL="228600" indent="-228600">
              <a:buAutoNum type="arabicPeriod"/>
            </a:pPr>
            <a:r>
              <a:rPr lang="en-US" sz="1400" dirty="0">
                <a:hlinkClick r:id="rId7"/>
              </a:rPr>
              <a:t>Aligning quality improvement efforts and policy goals in a national integrated health system - Braganza - 2022 - Health Services Research - Wiley Online Library</a:t>
            </a:r>
            <a:r>
              <a:rPr lang="en-US" sz="1400" dirty="0"/>
              <a:t>; </a:t>
            </a:r>
          </a:p>
          <a:p>
            <a:pPr marL="228600" indent="-228600">
              <a:buAutoNum type="arabicPeriod"/>
            </a:pPr>
            <a:r>
              <a:rPr lang="en-US" sz="1400" dirty="0">
                <a:hlinkClick r:id="rId8"/>
              </a:rPr>
              <a:t>Health System Research Priorities for Children and Youth With Special Health Care Needs - PubMed (nih.gov)</a:t>
            </a:r>
            <a:r>
              <a:rPr lang="en-US" sz="1400" dirty="0"/>
              <a:t>,</a:t>
            </a:r>
          </a:p>
          <a:p>
            <a:pPr marL="228600" indent="-228600">
              <a:buAutoNum type="arabicPeriod"/>
            </a:pPr>
            <a:r>
              <a:rPr lang="en-US" sz="1400" dirty="0"/>
              <a:t> </a:t>
            </a:r>
            <a:r>
              <a:rPr lang="en-US" sz="1400" dirty="0">
                <a:hlinkClick r:id="rId9"/>
              </a:rPr>
              <a:t>Research Lifecycle to Increase the Substantial Real-world Im... : Medical Care (lww.com)</a:t>
            </a:r>
            <a:endParaRPr lang="en-US" sz="1400" dirty="0"/>
          </a:p>
        </p:txBody>
      </p:sp>
      <p:sp>
        <p:nvSpPr>
          <p:cNvPr id="8" name="TextBox 7">
            <a:extLst>
              <a:ext uri="{FF2B5EF4-FFF2-40B4-BE49-F238E27FC236}">
                <a16:creationId xmlns:a16="http://schemas.microsoft.com/office/drawing/2014/main" id="{020C778E-0059-416F-9238-082FBFC51E01}"/>
              </a:ext>
            </a:extLst>
          </p:cNvPr>
          <p:cNvSpPr txBox="1"/>
          <p:nvPr/>
        </p:nvSpPr>
        <p:spPr>
          <a:xfrm>
            <a:off x="360746" y="4093285"/>
            <a:ext cx="4571996" cy="2308324"/>
          </a:xfrm>
          <a:prstGeom prst="rect">
            <a:avLst/>
          </a:prstGeom>
          <a:noFill/>
        </p:spPr>
        <p:txBody>
          <a:bodyPr wrap="square" rtlCol="0">
            <a:spAutoFit/>
          </a:bodyPr>
          <a:lstStyle/>
          <a:p>
            <a:r>
              <a:rPr lang="en-US" sz="1600" dirty="0"/>
              <a:t>General principles:</a:t>
            </a:r>
          </a:p>
          <a:p>
            <a:pPr marL="342900" indent="-342900">
              <a:buAutoNum type="arabicPeriod"/>
            </a:pPr>
            <a:r>
              <a:rPr lang="en-US" sz="1600" dirty="0"/>
              <a:t>Priorities should reflect the research translation spectrum (e.g., T1-T4)</a:t>
            </a:r>
          </a:p>
          <a:p>
            <a:pPr marL="342900" indent="-342900">
              <a:buFontTx/>
              <a:buAutoNum type="arabicPeriod"/>
            </a:pPr>
            <a:r>
              <a:rPr lang="en-US" sz="1600" dirty="0"/>
              <a:t>In-depth feedback from focus groups to identify topics not previously listed</a:t>
            </a:r>
          </a:p>
          <a:p>
            <a:pPr marL="342900" indent="-342900">
              <a:buAutoNum type="arabicPeriod"/>
            </a:pPr>
            <a:r>
              <a:rPr lang="en-US" sz="1600" dirty="0"/>
              <a:t>Broad representation across interested parties via surveys, voting on top priorities</a:t>
            </a:r>
          </a:p>
          <a:p>
            <a:pPr marL="342900" indent="-342900">
              <a:buAutoNum type="arabicPeriod"/>
            </a:pPr>
            <a:r>
              <a:rPr lang="en-US" sz="1600" dirty="0"/>
              <a:t>Perspectives from the front line</a:t>
            </a:r>
          </a:p>
          <a:p>
            <a:pPr marL="342900" indent="-342900">
              <a:buAutoNum type="arabicPeriod"/>
            </a:pPr>
            <a:endParaRPr lang="en-US" sz="1600" dirty="0"/>
          </a:p>
        </p:txBody>
      </p:sp>
      <p:sp>
        <p:nvSpPr>
          <p:cNvPr id="3" name="Rectangle 2">
            <a:extLst>
              <a:ext uri="{FF2B5EF4-FFF2-40B4-BE49-F238E27FC236}">
                <a16:creationId xmlns:a16="http://schemas.microsoft.com/office/drawing/2014/main" id="{D3CC36DA-D761-F75E-9AE3-1EAB8A7BA917}"/>
              </a:ext>
            </a:extLst>
          </p:cNvPr>
          <p:cNvSpPr/>
          <p:nvPr/>
        </p:nvSpPr>
        <p:spPr>
          <a:xfrm>
            <a:off x="4798423" y="740229"/>
            <a:ext cx="2403565" cy="1907177"/>
          </a:xfrm>
          <a:prstGeom prst="rect">
            <a:avLst/>
          </a:prstGeom>
          <a:noFill/>
          <a:ln w="3810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86A0FF-8C70-24C4-B018-FE758CF4FA6E}"/>
              </a:ext>
            </a:extLst>
          </p:cNvPr>
          <p:cNvSpPr txBox="1"/>
          <p:nvPr/>
        </p:nvSpPr>
        <p:spPr>
          <a:xfrm>
            <a:off x="4932742" y="2698873"/>
            <a:ext cx="2156035" cy="369332"/>
          </a:xfrm>
          <a:prstGeom prst="rect">
            <a:avLst/>
          </a:prstGeom>
          <a:solidFill>
            <a:schemeClr val="bg1"/>
          </a:solidFill>
        </p:spPr>
        <p:txBody>
          <a:bodyPr wrap="square" rtlCol="0">
            <a:spAutoFit/>
          </a:bodyPr>
          <a:lstStyle/>
          <a:p>
            <a:pPr algn="ctr"/>
            <a:r>
              <a:rPr lang="en-US" b="1" dirty="0">
                <a:solidFill>
                  <a:schemeClr val="accent2"/>
                </a:solidFill>
              </a:rPr>
              <a:t>Current Phase</a:t>
            </a:r>
          </a:p>
        </p:txBody>
      </p:sp>
    </p:spTree>
    <p:extLst>
      <p:ext uri="{BB962C8B-B14F-4D97-AF65-F5344CB8AC3E}">
        <p14:creationId xmlns:p14="http://schemas.microsoft.com/office/powerpoint/2010/main" val="18553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1C353-F89E-2C16-B66D-7E2C52301F01}"/>
              </a:ext>
            </a:extLst>
          </p:cNvPr>
          <p:cNvSpPr>
            <a:spLocks noGrp="1"/>
          </p:cNvSpPr>
          <p:nvPr>
            <p:ph type="title"/>
          </p:nvPr>
        </p:nvSpPr>
        <p:spPr/>
        <p:txBody>
          <a:bodyPr/>
          <a:lstStyle/>
          <a:p>
            <a:r>
              <a:rPr lang="en-US" dirty="0"/>
              <a:t>Phases to determine Critical Research Priorities</a:t>
            </a:r>
          </a:p>
        </p:txBody>
      </p:sp>
      <p:sp>
        <p:nvSpPr>
          <p:cNvPr id="4" name="Content Placeholder 3">
            <a:extLst>
              <a:ext uri="{FF2B5EF4-FFF2-40B4-BE49-F238E27FC236}">
                <a16:creationId xmlns:a16="http://schemas.microsoft.com/office/drawing/2014/main" id="{EC42E8C3-809D-B9DD-FD25-43B2B19E949A}"/>
              </a:ext>
            </a:extLst>
          </p:cNvPr>
          <p:cNvSpPr>
            <a:spLocks noGrp="1"/>
          </p:cNvSpPr>
          <p:nvPr>
            <p:ph idx="1"/>
          </p:nvPr>
        </p:nvSpPr>
        <p:spPr>
          <a:xfrm>
            <a:off x="285750" y="1582142"/>
            <a:ext cx="11715750" cy="3085108"/>
          </a:xfrm>
        </p:spPr>
        <p:txBody>
          <a:bodyPr/>
          <a:lstStyle/>
          <a:p>
            <a:pPr marL="514350" indent="-514350">
              <a:spcBef>
                <a:spcPts val="0"/>
              </a:spcBef>
              <a:spcAft>
                <a:spcPts val="1200"/>
              </a:spcAft>
              <a:buFont typeface="+mj-lt"/>
              <a:buAutoNum type="arabicPeriod"/>
            </a:pPr>
            <a:r>
              <a:rPr lang="en-US" dirty="0"/>
              <a:t>Reviewing existing literature around suicide prevention research priorities </a:t>
            </a:r>
          </a:p>
          <a:p>
            <a:pPr marL="514350" indent="-514350">
              <a:spcBef>
                <a:spcPts val="0"/>
              </a:spcBef>
              <a:spcAft>
                <a:spcPts val="1200"/>
              </a:spcAft>
              <a:buFont typeface="+mj-lt"/>
              <a:buAutoNum type="arabicPeriod"/>
            </a:pPr>
            <a:r>
              <a:rPr lang="en-US" dirty="0"/>
              <a:t>Refining the collected priority list by conducting surveys and discussing priority topics with focus groups. </a:t>
            </a:r>
            <a:r>
              <a:rPr lang="en-US" dirty="0">
                <a:highlight>
                  <a:srgbClr val="00FFFF"/>
                </a:highlight>
              </a:rPr>
              <a:t>Ranking of topics using structured survey</a:t>
            </a:r>
            <a:r>
              <a:rPr lang="en-US" dirty="0"/>
              <a:t>.</a:t>
            </a:r>
          </a:p>
          <a:p>
            <a:pPr marL="514350" indent="-514350">
              <a:spcBef>
                <a:spcPts val="0"/>
              </a:spcBef>
              <a:spcAft>
                <a:spcPts val="1200"/>
              </a:spcAft>
              <a:buFont typeface="+mj-lt"/>
              <a:buAutoNum type="arabicPeriod"/>
            </a:pPr>
            <a:r>
              <a:rPr lang="en-US" dirty="0"/>
              <a:t>Holding a consensus panel with the portfolio’s executive committee to review priorities and rank based on urgency, impact, and feasibility</a:t>
            </a:r>
          </a:p>
          <a:p>
            <a:pPr marL="514350" indent="-514350">
              <a:buFont typeface="+mj-lt"/>
              <a:buAutoNum type="arabicPeriod"/>
            </a:pPr>
            <a:endParaRPr lang="en-US" dirty="0"/>
          </a:p>
        </p:txBody>
      </p:sp>
      <p:sp>
        <p:nvSpPr>
          <p:cNvPr id="2" name="TextBox 1">
            <a:extLst>
              <a:ext uri="{FF2B5EF4-FFF2-40B4-BE49-F238E27FC236}">
                <a16:creationId xmlns:a16="http://schemas.microsoft.com/office/drawing/2014/main" id="{68C2C630-E6D6-A7FA-A094-A84A518493FA}"/>
              </a:ext>
            </a:extLst>
          </p:cNvPr>
          <p:cNvSpPr txBox="1"/>
          <p:nvPr/>
        </p:nvSpPr>
        <p:spPr>
          <a:xfrm>
            <a:off x="3048000" y="5010150"/>
            <a:ext cx="9144000" cy="923330"/>
          </a:xfrm>
          <a:prstGeom prst="rect">
            <a:avLst/>
          </a:prstGeom>
          <a:noFill/>
        </p:spPr>
        <p:txBody>
          <a:bodyPr wrap="square" rtlCol="0">
            <a:spAutoFit/>
          </a:bodyPr>
          <a:lstStyle/>
          <a:p>
            <a:r>
              <a:rPr lang="en-US" b="0" i="0" dirty="0">
                <a:solidFill>
                  <a:srgbClr val="222222"/>
                </a:solidFill>
                <a:effectLst/>
                <a:latin typeface="Arial" panose="020B0604020202020204" pitchFamily="34" charset="0"/>
              </a:rPr>
              <a:t>Braganza, M. Z., Pearson, E., Avila, C. J., </a:t>
            </a:r>
            <a:r>
              <a:rPr lang="en-US" b="0" i="0" dirty="0" err="1">
                <a:solidFill>
                  <a:srgbClr val="222222"/>
                </a:solidFill>
                <a:effectLst/>
                <a:latin typeface="Arial" panose="020B0604020202020204" pitchFamily="34" charset="0"/>
              </a:rPr>
              <a:t>Zlowe</a:t>
            </a:r>
            <a:r>
              <a:rPr lang="en-US" b="0" i="0" dirty="0">
                <a:solidFill>
                  <a:srgbClr val="222222"/>
                </a:solidFill>
                <a:effectLst/>
                <a:latin typeface="Arial" panose="020B0604020202020204" pitchFamily="34" charset="0"/>
              </a:rPr>
              <a:t>, D., </a:t>
            </a:r>
            <a:r>
              <a:rPr lang="en-US" b="0" i="0" dirty="0" err="1">
                <a:solidFill>
                  <a:srgbClr val="222222"/>
                </a:solidFill>
                <a:effectLst/>
                <a:latin typeface="Arial" panose="020B0604020202020204" pitchFamily="34" charset="0"/>
              </a:rPr>
              <a:t>Øvretveit</a:t>
            </a:r>
            <a:r>
              <a:rPr lang="en-US" b="0" i="0" dirty="0">
                <a:solidFill>
                  <a:srgbClr val="222222"/>
                </a:solidFill>
                <a:effectLst/>
                <a:latin typeface="Arial" panose="020B0604020202020204" pitchFamily="34" charset="0"/>
              </a:rPr>
              <a:t>, J., &amp; Kilbourne, A. M. (2022). Aligning quality improvement efforts and policy goals in a national integrated health system. </a:t>
            </a:r>
            <a:r>
              <a:rPr lang="en-US" b="0" i="1" dirty="0">
                <a:solidFill>
                  <a:srgbClr val="222222"/>
                </a:solidFill>
                <a:effectLst/>
                <a:latin typeface="Arial" panose="020B0604020202020204" pitchFamily="34" charset="0"/>
              </a:rPr>
              <a:t>Health Services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57</a:t>
            </a:r>
            <a:r>
              <a:rPr lang="en-US" b="0" i="0" dirty="0">
                <a:solidFill>
                  <a:srgbClr val="222222"/>
                </a:solidFill>
                <a:effectLst/>
                <a:latin typeface="Arial" panose="020B0604020202020204" pitchFamily="34" charset="0"/>
              </a:rPr>
              <a:t>, 9-19.</a:t>
            </a:r>
            <a:endParaRPr lang="en-US" dirty="0"/>
          </a:p>
        </p:txBody>
      </p:sp>
    </p:spTree>
    <p:extLst>
      <p:ext uri="{BB962C8B-B14F-4D97-AF65-F5344CB8AC3E}">
        <p14:creationId xmlns:p14="http://schemas.microsoft.com/office/powerpoint/2010/main" val="335992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7401CE-E7BC-DDC0-3F71-C1BAA4D5F825}"/>
              </a:ext>
            </a:extLst>
          </p:cNvPr>
          <p:cNvSpPr>
            <a:spLocks noGrp="1"/>
          </p:cNvSpPr>
          <p:nvPr>
            <p:ph type="body" sz="quarter" idx="10"/>
          </p:nvPr>
        </p:nvSpPr>
        <p:spPr/>
        <p:txBody>
          <a:bodyPr/>
          <a:lstStyle/>
          <a:p>
            <a:r>
              <a:rPr lang="en-US" dirty="0"/>
              <a:t>Suicide Prevention Discussion Groups:</a:t>
            </a:r>
          </a:p>
          <a:p>
            <a:r>
              <a:rPr lang="en-US" dirty="0"/>
              <a:t>Qualitative Data</a:t>
            </a:r>
          </a:p>
          <a:p>
            <a:endParaRPr lang="en-US" dirty="0"/>
          </a:p>
        </p:txBody>
      </p:sp>
      <p:sp>
        <p:nvSpPr>
          <p:cNvPr id="5" name="Slide Number Placeholder 4">
            <a:extLst>
              <a:ext uri="{FF2B5EF4-FFF2-40B4-BE49-F238E27FC236}">
                <a16:creationId xmlns:a16="http://schemas.microsoft.com/office/drawing/2014/main" id="{601362E4-9ED3-52D8-CD98-2C01128F999D}"/>
              </a:ext>
            </a:extLst>
          </p:cNvPr>
          <p:cNvSpPr>
            <a:spLocks noGrp="1"/>
          </p:cNvSpPr>
          <p:nvPr>
            <p:ph type="sldNum" sz="quarter" idx="4294967295"/>
          </p:nvPr>
        </p:nvSpPr>
        <p:spPr>
          <a:xfrm>
            <a:off x="9448800" y="6356350"/>
            <a:ext cx="2743200" cy="365125"/>
          </a:xfrm>
        </p:spPr>
        <p:txBody>
          <a:bodyPr/>
          <a:lstStyle/>
          <a:p>
            <a:fld id="{670A9334-4E67-F94F-A05E-0CE8B74A054E}" type="slidenum">
              <a:rPr lang="en-US" smtClean="0"/>
              <a:pPr/>
              <a:t>7</a:t>
            </a:fld>
            <a:endParaRPr lang="en-US"/>
          </a:p>
        </p:txBody>
      </p:sp>
    </p:spTree>
    <p:extLst>
      <p:ext uri="{BB962C8B-B14F-4D97-AF65-F5344CB8AC3E}">
        <p14:creationId xmlns:p14="http://schemas.microsoft.com/office/powerpoint/2010/main" val="9281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396FC1-2A96-5562-72C8-C257D1F45794}"/>
              </a:ext>
            </a:extLst>
          </p:cNvPr>
          <p:cNvSpPr>
            <a:spLocks noGrp="1"/>
          </p:cNvSpPr>
          <p:nvPr>
            <p:ph type="title"/>
          </p:nvPr>
        </p:nvSpPr>
        <p:spPr/>
        <p:txBody>
          <a:bodyPr/>
          <a:lstStyle/>
          <a:p>
            <a:r>
              <a:rPr lang="en-US" dirty="0"/>
              <a:t>Phase 2: Gathering input from various stakeholders</a:t>
            </a:r>
          </a:p>
        </p:txBody>
      </p:sp>
      <p:sp>
        <p:nvSpPr>
          <p:cNvPr id="9" name="Content Placeholder 8">
            <a:extLst>
              <a:ext uri="{FF2B5EF4-FFF2-40B4-BE49-F238E27FC236}">
                <a16:creationId xmlns:a16="http://schemas.microsoft.com/office/drawing/2014/main" id="{038E4DAA-E566-C381-E233-7EBCEC5CEE9E}"/>
              </a:ext>
            </a:extLst>
          </p:cNvPr>
          <p:cNvSpPr>
            <a:spLocks noGrp="1"/>
          </p:cNvSpPr>
          <p:nvPr>
            <p:ph idx="1"/>
          </p:nvPr>
        </p:nvSpPr>
        <p:spPr>
          <a:xfrm>
            <a:off x="285750" y="947955"/>
            <a:ext cx="11257501" cy="5117285"/>
          </a:xfrm>
        </p:spPr>
        <p:txBody>
          <a:bodyPr/>
          <a:lstStyle/>
          <a:p>
            <a:r>
              <a:rPr lang="en-US" sz="2000" b="1" i="1" dirty="0"/>
              <a:t>Priority Questionnaire Distribution to Field (November 17, 2023)</a:t>
            </a:r>
          </a:p>
          <a:p>
            <a:pPr lvl="1"/>
            <a:r>
              <a:rPr lang="en-US" sz="2000" dirty="0"/>
              <a:t>A survey was sent out to investigators within the SPRINT database. We collected responses from 54 respondents, each listing ranked research priorities. These priorities were coded into the categories developed in Phase 1.</a:t>
            </a:r>
          </a:p>
          <a:p>
            <a:r>
              <a:rPr lang="en-US" sz="2000" b="1" i="1" dirty="0"/>
              <a:t>Veteran’s Engagement Council Discussion (December 7, 2023)</a:t>
            </a:r>
          </a:p>
          <a:p>
            <a:pPr lvl="1"/>
            <a:r>
              <a:rPr lang="en-US" sz="2000" dirty="0"/>
              <a:t>Our team met with a Veteran’s Engagement Council in December to hold a discussion and gather research topics of interest to veterans. </a:t>
            </a:r>
          </a:p>
          <a:p>
            <a:r>
              <a:rPr lang="en-US" sz="2000" b="1" i="1" dirty="0"/>
              <a:t>VISN Suicide Prevention Lead – Open Discussion (January 11, 2024)</a:t>
            </a:r>
          </a:p>
          <a:p>
            <a:pPr lvl="1"/>
            <a:r>
              <a:rPr lang="en-US" sz="2000" dirty="0"/>
              <a:t>Understanding Research Priorities from the perspective of VISN Leads for Suicide Prevention Coordinators.</a:t>
            </a:r>
          </a:p>
          <a:p>
            <a:r>
              <a:rPr lang="en-US" sz="2000" b="1" i="1" dirty="0"/>
              <a:t>Discussion with VA Investigators (January 19, 2024)</a:t>
            </a:r>
          </a:p>
          <a:p>
            <a:pPr lvl="1"/>
            <a:r>
              <a:rPr lang="en-US" sz="2000" dirty="0"/>
              <a:t>Discussion of qualitative data obtained and solicitations of recommendations for quantitative survey.</a:t>
            </a:r>
          </a:p>
          <a:p>
            <a:r>
              <a:rPr lang="en-US" sz="2000" b="1" i="1" dirty="0"/>
              <a:t>Discussion with CMHO (March 25, 2024)</a:t>
            </a:r>
          </a:p>
          <a:p>
            <a:pPr lvl="1"/>
            <a:r>
              <a:rPr lang="en-US" sz="2000" dirty="0"/>
              <a:t>Discussion of survey data, differences in between respondent groups. </a:t>
            </a:r>
            <a:endParaRPr lang="en-US" dirty="0"/>
          </a:p>
        </p:txBody>
      </p:sp>
    </p:spTree>
    <p:extLst>
      <p:ext uri="{BB962C8B-B14F-4D97-AF65-F5344CB8AC3E}">
        <p14:creationId xmlns:p14="http://schemas.microsoft.com/office/powerpoint/2010/main" val="46181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5C82-5F7A-8596-DD57-4395E39BC366}"/>
              </a:ext>
            </a:extLst>
          </p:cNvPr>
          <p:cNvSpPr>
            <a:spLocks noGrp="1"/>
          </p:cNvSpPr>
          <p:nvPr>
            <p:ph type="title"/>
          </p:nvPr>
        </p:nvSpPr>
        <p:spPr/>
        <p:txBody>
          <a:bodyPr/>
          <a:lstStyle/>
          <a:p>
            <a:r>
              <a:rPr lang="en-US" dirty="0"/>
              <a:t>Phase 2: Veteran’s Engagement Council Discussion</a:t>
            </a:r>
          </a:p>
        </p:txBody>
      </p:sp>
      <p:sp>
        <p:nvSpPr>
          <p:cNvPr id="3" name="Slide Number Placeholder 2">
            <a:extLst>
              <a:ext uri="{FF2B5EF4-FFF2-40B4-BE49-F238E27FC236}">
                <a16:creationId xmlns:a16="http://schemas.microsoft.com/office/drawing/2014/main" id="{F168EB58-4D72-BD92-701D-30D395376733}"/>
              </a:ext>
            </a:extLst>
          </p:cNvPr>
          <p:cNvSpPr>
            <a:spLocks noGrp="1"/>
          </p:cNvSpPr>
          <p:nvPr>
            <p:ph type="sldNum" sz="quarter" idx="12"/>
          </p:nvPr>
        </p:nvSpPr>
        <p:spPr>
          <a:xfrm>
            <a:off x="9274743" y="5361268"/>
            <a:ext cx="2743200" cy="365125"/>
          </a:xfrm>
        </p:spPr>
        <p:txBody>
          <a:bodyPr/>
          <a:lstStyle/>
          <a:p>
            <a:fld id="{670A9334-4E67-F94F-A05E-0CE8B74A054E}" type="slidenum">
              <a:rPr lang="en-US" smtClean="0"/>
              <a:t>9</a:t>
            </a:fld>
            <a:endParaRPr lang="en-US"/>
          </a:p>
        </p:txBody>
      </p:sp>
      <p:sp>
        <p:nvSpPr>
          <p:cNvPr id="6" name="TextBox 5">
            <a:extLst>
              <a:ext uri="{FF2B5EF4-FFF2-40B4-BE49-F238E27FC236}">
                <a16:creationId xmlns:a16="http://schemas.microsoft.com/office/drawing/2014/main" id="{4F0953CF-7108-F125-CAEC-914B247A230F}"/>
              </a:ext>
            </a:extLst>
          </p:cNvPr>
          <p:cNvSpPr txBox="1"/>
          <p:nvPr/>
        </p:nvSpPr>
        <p:spPr>
          <a:xfrm>
            <a:off x="6849039" y="1136712"/>
            <a:ext cx="4446485" cy="369332"/>
          </a:xfrm>
          <a:prstGeom prst="rect">
            <a:avLst/>
          </a:prstGeom>
          <a:noFill/>
        </p:spPr>
        <p:txBody>
          <a:bodyPr wrap="square" rtlCol="0">
            <a:spAutoFit/>
          </a:bodyPr>
          <a:lstStyle/>
          <a:p>
            <a:pPr algn="ctr"/>
            <a:r>
              <a:rPr lang="en-US" b="1" u="sng" dirty="0"/>
              <a:t>Research Priorities Discussed during Meeting</a:t>
            </a:r>
          </a:p>
        </p:txBody>
      </p:sp>
      <p:cxnSp>
        <p:nvCxnSpPr>
          <p:cNvPr id="13" name="Straight Connector 12">
            <a:extLst>
              <a:ext uri="{FF2B5EF4-FFF2-40B4-BE49-F238E27FC236}">
                <a16:creationId xmlns:a16="http://schemas.microsoft.com/office/drawing/2014/main" id="{2571DF82-474E-10E2-BA1A-4B9B2A3BCA87}"/>
              </a:ext>
            </a:extLst>
          </p:cNvPr>
          <p:cNvCxnSpPr>
            <a:cxnSpLocks/>
          </p:cNvCxnSpPr>
          <p:nvPr/>
        </p:nvCxnSpPr>
        <p:spPr>
          <a:xfrm>
            <a:off x="6105427" y="1415207"/>
            <a:ext cx="0" cy="328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3707FB-42A3-66C4-F918-3B1B308C0A2E}"/>
              </a:ext>
            </a:extLst>
          </p:cNvPr>
          <p:cNvSpPr txBox="1"/>
          <p:nvPr/>
        </p:nvSpPr>
        <p:spPr>
          <a:xfrm>
            <a:off x="390525" y="1136712"/>
            <a:ext cx="5454091" cy="4247317"/>
          </a:xfrm>
          <a:prstGeom prst="rect">
            <a:avLst/>
          </a:prstGeom>
          <a:noFill/>
        </p:spPr>
        <p:txBody>
          <a:bodyPr wrap="square" rtlCol="0">
            <a:spAutoFit/>
          </a:bodyPr>
          <a:lstStyle/>
          <a:p>
            <a:pPr algn="ctr"/>
            <a:r>
              <a:rPr lang="en-US" b="1" u="sng" dirty="0"/>
              <a:t>Key Questions for Audience: </a:t>
            </a:r>
          </a:p>
          <a:p>
            <a:endParaRPr lang="en-US" dirty="0"/>
          </a:p>
          <a:p>
            <a:pPr marL="342900" indent="-342900">
              <a:buFont typeface="+mj-lt"/>
              <a:buAutoNum type="arabicPeriod"/>
            </a:pPr>
            <a:r>
              <a:rPr lang="en-US" dirty="0"/>
              <a:t>What suicide prevention research topics come to mind as most important for Veterans from your perspective?</a:t>
            </a:r>
          </a:p>
          <a:p>
            <a:pPr marL="342900" indent="-342900">
              <a:buFont typeface="+mj-lt"/>
              <a:buAutoNum type="arabicPeriod"/>
            </a:pPr>
            <a:endParaRPr lang="en-US" dirty="0"/>
          </a:p>
          <a:p>
            <a:pPr marL="342900" indent="-342900">
              <a:buFont typeface="+mj-lt"/>
              <a:buAutoNum type="arabicPeriod"/>
            </a:pPr>
            <a:r>
              <a:rPr lang="en-US" b="0" i="0" dirty="0">
                <a:solidFill>
                  <a:srgbClr val="000000"/>
                </a:solidFill>
                <a:effectLst/>
              </a:rPr>
              <a:t>Are there specific patient populations it would be important to study (if this has not come up)?</a:t>
            </a:r>
          </a:p>
          <a:p>
            <a:pPr marL="342900" indent="-342900">
              <a:buFont typeface="+mj-lt"/>
              <a:buAutoNum type="arabicPeriod"/>
            </a:pPr>
            <a:endParaRPr lang="en-US" dirty="0">
              <a:solidFill>
                <a:srgbClr val="000000"/>
              </a:solidFill>
            </a:endParaRPr>
          </a:p>
          <a:p>
            <a:pPr marL="342900" indent="-342900">
              <a:buFont typeface="+mj-lt"/>
              <a:buAutoNum type="arabicPeriod"/>
            </a:pPr>
            <a:r>
              <a:rPr lang="en-US" sz="1800" dirty="0"/>
              <a:t>Are there any research topics you don’t think are as high a priority?</a:t>
            </a:r>
          </a:p>
          <a:p>
            <a:pPr marL="342900" indent="-342900">
              <a:buFont typeface="+mj-lt"/>
              <a:buAutoNum type="arabicPeriod"/>
            </a:pPr>
            <a:endParaRPr lang="en-US" dirty="0"/>
          </a:p>
          <a:p>
            <a:pPr marL="342900" indent="-342900">
              <a:buFont typeface="+mj-lt"/>
              <a:buAutoNum type="arabicPeriod"/>
            </a:pPr>
            <a:r>
              <a:rPr lang="en-US" sz="1800" dirty="0"/>
              <a:t>Are there particular topics within this area that come to mind that would be important for VA researchers to work on?</a:t>
            </a:r>
            <a:endParaRPr lang="en-US" dirty="0"/>
          </a:p>
        </p:txBody>
      </p:sp>
      <p:sp>
        <p:nvSpPr>
          <p:cNvPr id="11" name="TextBox 10">
            <a:extLst>
              <a:ext uri="{FF2B5EF4-FFF2-40B4-BE49-F238E27FC236}">
                <a16:creationId xmlns:a16="http://schemas.microsoft.com/office/drawing/2014/main" id="{87972914-D271-56B4-B472-E675192C0E69}"/>
              </a:ext>
            </a:extLst>
          </p:cNvPr>
          <p:cNvSpPr txBox="1"/>
          <p:nvPr/>
        </p:nvSpPr>
        <p:spPr>
          <a:xfrm>
            <a:off x="6545344" y="1506044"/>
            <a:ext cx="5256130" cy="4247317"/>
          </a:xfrm>
          <a:prstGeom prst="rect">
            <a:avLst/>
          </a:prstGeom>
          <a:noFill/>
        </p:spPr>
        <p:txBody>
          <a:bodyPr wrap="square">
            <a:spAutoFit/>
          </a:bodyPr>
          <a:lstStyle/>
          <a:p>
            <a:pPr marL="285750" indent="-285750">
              <a:buFont typeface="Arial" panose="020B0604020202020204" pitchFamily="34" charset="0"/>
              <a:buChar char="•"/>
            </a:pPr>
            <a:r>
              <a:rPr lang="en-US" dirty="0">
                <a:highlight>
                  <a:srgbClr val="FFFF00"/>
                </a:highlight>
              </a:rPr>
              <a:t>Hard to Reach Veterans (Isolating Veterans/ Veterans not in VA care/ Rural Veterans / Transitioning to civilian)</a:t>
            </a:r>
          </a:p>
          <a:p>
            <a:pPr marL="285750" indent="-285750">
              <a:buFont typeface="Arial" panose="020B0604020202020204" pitchFamily="34" charset="0"/>
              <a:buChar char="•"/>
            </a:pPr>
            <a:r>
              <a:rPr lang="en-US" u="sng" dirty="0">
                <a:highlight>
                  <a:srgbClr val="FFFF00"/>
                </a:highlight>
              </a:rPr>
              <a:t>Continuity of Care* </a:t>
            </a:r>
          </a:p>
          <a:p>
            <a:pPr marL="285750" indent="-285750">
              <a:buFont typeface="Arial" panose="020B0604020202020204" pitchFamily="34" charset="0"/>
              <a:buChar char="•"/>
            </a:pPr>
            <a:r>
              <a:rPr lang="en-US" dirty="0">
                <a:highlight>
                  <a:srgbClr val="FFFF00"/>
                </a:highlight>
              </a:rPr>
              <a:t>Community Research (including family)</a:t>
            </a:r>
          </a:p>
          <a:p>
            <a:pPr marL="285750" indent="-285750">
              <a:buFont typeface="Arial" panose="020B0604020202020204" pitchFamily="34" charset="0"/>
              <a:buChar char="•"/>
            </a:pPr>
            <a:r>
              <a:rPr lang="en-US" dirty="0">
                <a:highlight>
                  <a:srgbClr val="FFFF00"/>
                </a:highlight>
              </a:rPr>
              <a:t>Developing Novel Treatments (including provider perspective) </a:t>
            </a:r>
          </a:p>
          <a:p>
            <a:pPr marL="285750" indent="-285750">
              <a:buFont typeface="Arial" panose="020B0604020202020204" pitchFamily="34" charset="0"/>
              <a:buChar char="•"/>
            </a:pPr>
            <a:r>
              <a:rPr lang="en-US" dirty="0"/>
              <a:t>Moral Injury/Spiritual</a:t>
            </a:r>
          </a:p>
          <a:p>
            <a:pPr marL="285750" indent="-285750">
              <a:buFont typeface="Arial" panose="020B0604020202020204" pitchFamily="34" charset="0"/>
              <a:buChar char="•"/>
            </a:pPr>
            <a:r>
              <a:rPr lang="en-US" dirty="0"/>
              <a:t>Lethal Means Safety </a:t>
            </a:r>
          </a:p>
          <a:p>
            <a:pPr marL="285750" indent="-285750">
              <a:buFont typeface="Arial" panose="020B0604020202020204" pitchFamily="34" charset="0"/>
              <a:buChar char="•"/>
            </a:pPr>
            <a:r>
              <a:rPr lang="en-US" dirty="0"/>
              <a:t>Messaging </a:t>
            </a:r>
          </a:p>
          <a:p>
            <a:pPr marL="285750" indent="-285750">
              <a:buFont typeface="Arial" panose="020B0604020202020204" pitchFamily="34" charset="0"/>
              <a:buChar char="•"/>
            </a:pPr>
            <a:r>
              <a:rPr lang="en-US" dirty="0"/>
              <a:t>Peer Support </a:t>
            </a:r>
          </a:p>
          <a:p>
            <a:pPr marL="285750" indent="-285750">
              <a:buFont typeface="Arial" panose="020B0604020202020204" pitchFamily="34" charset="0"/>
              <a:buChar char="•"/>
            </a:pPr>
            <a:r>
              <a:rPr lang="en-US" dirty="0"/>
              <a:t>Messaging</a:t>
            </a:r>
          </a:p>
          <a:p>
            <a:pPr marL="285750" indent="-285750">
              <a:buFont typeface="Arial" panose="020B0604020202020204" pitchFamily="34" charset="0"/>
              <a:buChar char="•"/>
            </a:pPr>
            <a:r>
              <a:rPr lang="en-US" dirty="0"/>
              <a:t>Data Studies  </a:t>
            </a:r>
          </a:p>
          <a:p>
            <a:pPr marL="285750" indent="-285750">
              <a:buFont typeface="Arial" panose="020B0604020202020204" pitchFamily="34" charset="0"/>
              <a:buChar char="•"/>
            </a:pPr>
            <a:r>
              <a:rPr lang="en-US" dirty="0"/>
              <a:t>Racial/Ethnic/Sexual Minorities</a:t>
            </a:r>
          </a:p>
          <a:p>
            <a:pPr marL="285750" indent="-285750">
              <a:buFont typeface="Arial" panose="020B0604020202020204" pitchFamily="34" charset="0"/>
              <a:buChar char="•"/>
            </a:pPr>
            <a:r>
              <a:rPr lang="en-US" dirty="0"/>
              <a:t>Brain/TBI/Genomics </a:t>
            </a:r>
          </a:p>
        </p:txBody>
      </p:sp>
      <p:sp>
        <p:nvSpPr>
          <p:cNvPr id="4" name="TextBox 3">
            <a:extLst>
              <a:ext uri="{FF2B5EF4-FFF2-40B4-BE49-F238E27FC236}">
                <a16:creationId xmlns:a16="http://schemas.microsoft.com/office/drawing/2014/main" id="{D4FF5D22-30E7-022D-F642-A202DAF32919}"/>
              </a:ext>
            </a:extLst>
          </p:cNvPr>
          <p:cNvSpPr txBox="1"/>
          <p:nvPr/>
        </p:nvSpPr>
        <p:spPr>
          <a:xfrm>
            <a:off x="5844616" y="5927939"/>
            <a:ext cx="5809119"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2A7792EC-9EB0-93BC-2AE0-D4C1780AE561}"/>
              </a:ext>
            </a:extLst>
          </p:cNvPr>
          <p:cNvSpPr txBox="1"/>
          <p:nvPr/>
        </p:nvSpPr>
        <p:spPr>
          <a:xfrm>
            <a:off x="6284532" y="5721288"/>
            <a:ext cx="4089959" cy="369332"/>
          </a:xfrm>
          <a:prstGeom prst="rect">
            <a:avLst/>
          </a:prstGeom>
          <a:noFill/>
        </p:spPr>
        <p:txBody>
          <a:bodyPr wrap="square" rtlCol="0">
            <a:spAutoFit/>
          </a:bodyPr>
          <a:lstStyle/>
          <a:p>
            <a:r>
              <a:rPr lang="en-US" u="sng" dirty="0"/>
              <a:t>           </a:t>
            </a:r>
          </a:p>
        </p:txBody>
      </p:sp>
      <p:sp>
        <p:nvSpPr>
          <p:cNvPr id="8" name="TextBox 7">
            <a:extLst>
              <a:ext uri="{FF2B5EF4-FFF2-40B4-BE49-F238E27FC236}">
                <a16:creationId xmlns:a16="http://schemas.microsoft.com/office/drawing/2014/main" id="{6C96200C-97AD-F26A-974E-502C2796B3EA}"/>
              </a:ext>
            </a:extLst>
          </p:cNvPr>
          <p:cNvSpPr txBox="1"/>
          <p:nvPr/>
        </p:nvSpPr>
        <p:spPr>
          <a:xfrm>
            <a:off x="5715000" y="5721288"/>
            <a:ext cx="6476998" cy="369332"/>
          </a:xfrm>
          <a:prstGeom prst="rect">
            <a:avLst/>
          </a:prstGeom>
          <a:noFill/>
        </p:spPr>
        <p:txBody>
          <a:bodyPr wrap="square" rtlCol="0">
            <a:spAutoFit/>
          </a:bodyPr>
          <a:lstStyle/>
          <a:p>
            <a:r>
              <a:rPr lang="en-US" dirty="0"/>
              <a:t>* - category not identified through investigator survey</a:t>
            </a:r>
          </a:p>
        </p:txBody>
      </p:sp>
    </p:spTree>
    <p:extLst>
      <p:ext uri="{BB962C8B-B14F-4D97-AF65-F5344CB8AC3E}">
        <p14:creationId xmlns:p14="http://schemas.microsoft.com/office/powerpoint/2010/main" val="3387576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10" ma:contentTypeDescription="Create a new document." ma:contentTypeScope="" ma:versionID="5865abdceee12cf2e0ce8f310ad82bd3">
  <xsd:schema xmlns:xsd="http://www.w3.org/2001/XMLSchema" xmlns:xs="http://www.w3.org/2001/XMLSchema" xmlns:p="http://schemas.microsoft.com/office/2006/metadata/properties" xmlns:ns2="2c6b27b9-eb57-4c2b-88ac-cc5deecff08c" xmlns:ns3="69b1282d-8bc9-4807-8fb9-a970b2ec8430" targetNamespace="http://schemas.microsoft.com/office/2006/metadata/properties" ma:root="true" ma:fieldsID="be54130c8802c171fc5bb87a0787409a" ns2:_="" ns3:_="">
    <xsd:import namespace="2c6b27b9-eb57-4c2b-88ac-cc5deecff08c"/>
    <xsd:import namespace="69b1282d-8bc9-4807-8fb9-a970b2ec84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b27b9-eb57-4c2b-88ac-cc5deecff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1282d-8bc9-4807-8fb9-a970b2ec84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1179A3-1231-42BF-9352-2B1FEC761025}">
  <ds:schemaRefs>
    <ds:schemaRef ds:uri="http://schemas.microsoft.com/sharepoint/v3/contenttype/forms"/>
  </ds:schemaRefs>
</ds:datastoreItem>
</file>

<file path=customXml/itemProps2.xml><?xml version="1.0" encoding="utf-8"?>
<ds:datastoreItem xmlns:ds="http://schemas.openxmlformats.org/officeDocument/2006/customXml" ds:itemID="{1E9443F8-6EEF-49F7-9A87-706359EF07EB}"/>
</file>

<file path=customXml/itemProps3.xml><?xml version="1.0" encoding="utf-8"?>
<ds:datastoreItem xmlns:ds="http://schemas.openxmlformats.org/officeDocument/2006/customXml" ds:itemID="{6419B3B8-B429-45BE-88B0-8FFAC23B77D9}">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50f0e209-8335-4762-bc61-35d878d3e9d9"/>
    <ds:schemaRef ds:uri="6aa70152-e7f0-4492-8b74-233e905943d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6813</TotalTime>
  <Words>2882</Words>
  <Application>Microsoft Office PowerPoint</Application>
  <PresentationFormat>Widescreen</PresentationFormat>
  <Paragraphs>489</Paragraphs>
  <Slides>28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Aptos Narrow</vt:lpstr>
      <vt:lpstr>Arial</vt:lpstr>
      <vt:lpstr>Arial,Sans-Serif</vt:lpstr>
      <vt:lpstr>Calibri</vt:lpstr>
      <vt:lpstr>Calibri Light</vt:lpstr>
      <vt:lpstr>Georgia</vt:lpstr>
      <vt:lpstr>VA Template</vt:lpstr>
      <vt:lpstr>think-cell Slide</vt:lpstr>
      <vt:lpstr>Suicide Prevention: Advisory Group  Monthly Meeting</vt:lpstr>
      <vt:lpstr>PowerPoint Presentation</vt:lpstr>
      <vt:lpstr>PowerPoint Presentation</vt:lpstr>
      <vt:lpstr>Portfolio Stand-up Progress</vt:lpstr>
      <vt:lpstr>Last Meeting Recall: Rapid (and Rigorous) Approach to Identifying AMP Research Priorities</vt:lpstr>
      <vt:lpstr>Phases to determine Critical Research Priorities</vt:lpstr>
      <vt:lpstr>PowerPoint Presentation</vt:lpstr>
      <vt:lpstr>Phase 2: Gathering input from various stakeholders</vt:lpstr>
      <vt:lpstr>Phase 2: Veteran’s Engagement Council Discussion</vt:lpstr>
      <vt:lpstr>Phase 2: VISN Suicide Prevention Lead – Open Discussion</vt:lpstr>
      <vt:lpstr>Phase 2: CMHO – Open Discussion</vt:lpstr>
      <vt:lpstr>Phase 2: SPRINT Investigators – Open Discussion</vt:lpstr>
      <vt:lpstr>PowerPoint Presentation</vt:lpstr>
      <vt:lpstr>Survey </vt:lpstr>
      <vt:lpstr>Survey - Preview</vt:lpstr>
      <vt:lpstr>Survey - Preview</vt:lpstr>
      <vt:lpstr>Survey - Preview</vt:lpstr>
      <vt:lpstr>Suicide Prevention Priority Survey</vt:lpstr>
      <vt:lpstr>Research Priority Domain Rating</vt:lpstr>
      <vt:lpstr>High Priority Domain Example Studies</vt:lpstr>
      <vt:lpstr>Key Priority Areas</vt:lpstr>
      <vt:lpstr>PowerPoint Presentation</vt:lpstr>
      <vt:lpstr>SME Suggestions</vt:lpstr>
      <vt:lpstr>SME Questions</vt:lpstr>
      <vt:lpstr>Consensus Panel Discussion</vt:lpstr>
      <vt:lpstr>PowerPoint Presentation</vt:lpstr>
      <vt:lpstr>PowerPoint Presentation</vt:lpstr>
      <vt:lpstr>High Priority Domain Ranking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Box Style</dc:title>
  <dc:creator>Constans, Joseph (VACO)</dc:creator>
  <cp:lastModifiedBy>Constans, Joseph (VACO)</cp:lastModifiedBy>
  <cp:revision>25</cp:revision>
  <cp:lastPrinted>2000-01-01T05:00:00Z</cp:lastPrinted>
  <dcterms:created xsi:type="dcterms:W3CDTF">2024-01-05T16:40:11Z</dcterms:created>
  <dcterms:modified xsi:type="dcterms:W3CDTF">2024-03-26T18:25:12Z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2024-01-05T19:26:49Z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30c2d5b4-195d-460b-8a3c-2420f4a14c9c</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MediaServiceImageTags">
    <vt:lpwstr/>
  </property>
</Properties>
</file>