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05" r:id="rId6"/>
  </p:sldMasterIdLst>
  <p:notesMasterIdLst>
    <p:notesMasterId r:id="rId23"/>
  </p:notesMasterIdLst>
  <p:sldIdLst>
    <p:sldId id="2147471550" r:id="rId7"/>
    <p:sldId id="1561" r:id="rId8"/>
    <p:sldId id="2147471547" r:id="rId9"/>
    <p:sldId id="3873" r:id="rId10"/>
    <p:sldId id="2147471548" r:id="rId11"/>
    <p:sldId id="3877" r:id="rId12"/>
    <p:sldId id="3844" r:id="rId13"/>
    <p:sldId id="2147471546" r:id="rId14"/>
    <p:sldId id="3875" r:id="rId15"/>
    <p:sldId id="3871" r:id="rId16"/>
    <p:sldId id="1576" r:id="rId17"/>
    <p:sldId id="2147471542" r:id="rId18"/>
    <p:sldId id="3846" r:id="rId19"/>
    <p:sldId id="3869" r:id="rId20"/>
    <p:sldId id="3843" r:id="rId21"/>
    <p:sldId id="21474714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7696F7-5275-497C-B469-D9DC76A41F04}">
          <p14:sldIdLst>
            <p14:sldId id="2147471550"/>
            <p14:sldId id="1561"/>
            <p14:sldId id="2147471547"/>
            <p14:sldId id="3873"/>
            <p14:sldId id="2147471548"/>
            <p14:sldId id="3877"/>
            <p14:sldId id="3844"/>
            <p14:sldId id="2147471546"/>
            <p14:sldId id="3875"/>
            <p14:sldId id="3871"/>
            <p14:sldId id="1576"/>
            <p14:sldId id="2147471542"/>
            <p14:sldId id="3846"/>
            <p14:sldId id="3869"/>
            <p14:sldId id="3843"/>
            <p14:sldId id="2147471492"/>
          </p14:sldIdLst>
        </p14:section>
        <p14:section name="Additional REBOOT Workstream Updates" id="{996FFE16-3ACB-4B04-8673-91CED70EBEA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4F06C3-954F-E282-DEFD-51252E4D6E26}" name="Hungerford, Michelle B. (Aptive HTG)" initials="HMB(H" userId="S::michelle.hungerford1@va.gov::54b10f52-1298-4c0e-abc6-2f965cc1f27a" providerId="AD"/>
  <p188:author id="{4088B9D0-ABED-38B3-07C0-C0B5C2958D9D}" name="Marks, Maureen L." initials="MML" userId="S::Maureen.Marks@va.gov::701c1aa7-91e6-4fc0-a46a-089f4114d28c" providerId="AD"/>
  <p188:author id="{DC18C0E9-4379-319D-9ACC-05BF42298E65}" name="Hungerford, Michelle B. (Aptive HTG)" initials="HMB(H" userId="S::Michelle.Hungerford1@va.gov::16693ea2-0b15-4c66-8564-b65f7f0986d4" providerId="AD"/>
  <p188:author id="{EE417EF1-375F-6883-5980-11074709FB26}" name="Mobley, Dore M. (she/her/hers)" initials="M(" userId="S::dore.mobley@va.gov::ae434845-390b-489a-8945-6ce248ce6b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pstein, Paige [USA]" initials="EP[" lastIdx="6" clrIdx="0">
    <p:extLst>
      <p:ext uri="{19B8F6BF-5375-455C-9EA6-DF929625EA0E}">
        <p15:presenceInfo xmlns:p15="http://schemas.microsoft.com/office/powerpoint/2012/main" userId="S::598563@bah.com::d1ca6368-f5d1-46fe-88c3-9d73f5a1098f" providerId="AD"/>
      </p:ext>
    </p:extLst>
  </p:cmAuthor>
  <p:cmAuthor id="2" name="Eyerly, Sandy [USA]" initials="ES[" lastIdx="2" clrIdx="1">
    <p:extLst>
      <p:ext uri="{19B8F6BF-5375-455C-9EA6-DF929625EA0E}">
        <p15:presenceInfo xmlns:p15="http://schemas.microsoft.com/office/powerpoint/2012/main" userId="S::586283@bah.com::e71bc8ad-0f01-4499-be29-d707d757d479" providerId="AD"/>
      </p:ext>
    </p:extLst>
  </p:cmAuthor>
  <p:cmAuthor id="3" name="Stilley, Madeline O. (Aptive HTG)" initials="SMO(H" lastIdx="4" clrIdx="2">
    <p:extLst>
      <p:ext uri="{19B8F6BF-5375-455C-9EA6-DF929625EA0E}">
        <p15:presenceInfo xmlns:p15="http://schemas.microsoft.com/office/powerpoint/2012/main" userId="S::Madeline.Stilley@va.gov::544f22a1-df09-4ca2-93d1-34ab5fabca6f" providerId="AD"/>
      </p:ext>
    </p:extLst>
  </p:cmAuthor>
  <p:cmAuthor id="4" name="Ludwig, Jonathan E." initials="LJE" lastIdx="1" clrIdx="3">
    <p:extLst>
      <p:ext uri="{19B8F6BF-5375-455C-9EA6-DF929625EA0E}">
        <p15:presenceInfo xmlns:p15="http://schemas.microsoft.com/office/powerpoint/2012/main" userId="S::Jonathan.Ludwig@va.gov::e7cbeed1-f265-4755-912a-66e45b29f9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DFEBE4"/>
    <a:srgbClr val="FFFFFF"/>
    <a:srgbClr val="BDD1DF"/>
    <a:srgbClr val="1A6394"/>
    <a:srgbClr val="C489FF"/>
    <a:srgbClr val="FF9966"/>
    <a:srgbClr val="FF7C80"/>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5FC55-EDC9-40EC-A733-1B36D48310A4}" v="2" dt="2023-03-27T21:30:20.541"/>
    <p1510:client id="{69E0B920-935C-4A93-9CB8-F7FC5415083A}" v="1" dt="2023-03-28T13:32:52.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3" autoAdjust="0"/>
  </p:normalViewPr>
  <p:slideViewPr>
    <p:cSldViewPr snapToGrid="0">
      <p:cViewPr varScale="1">
        <p:scale>
          <a:sx n="87" d="100"/>
          <a:sy n="87" d="100"/>
        </p:scale>
        <p:origin x="147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29AC8-7400-431E-90F8-86710BB005B4}"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FB767-D63F-4558-940F-81DF50CB5D92}" type="slidenum">
              <a:rPr lang="en-US" smtClean="0"/>
              <a:t>‹#›</a:t>
            </a:fld>
            <a:endParaRPr lang="en-US"/>
          </a:p>
        </p:txBody>
      </p:sp>
    </p:spTree>
    <p:extLst>
      <p:ext uri="{BB962C8B-B14F-4D97-AF65-F5344CB8AC3E}">
        <p14:creationId xmlns:p14="http://schemas.microsoft.com/office/powerpoint/2010/main" val="364327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02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FB767-D63F-4558-940F-81DF50CB5D92}" type="slidenum">
              <a:rPr lang="en-US" smtClean="0"/>
              <a:t>11</a:t>
            </a:fld>
            <a:endParaRPr lang="en-US"/>
          </a:p>
        </p:txBody>
      </p:sp>
    </p:spTree>
    <p:extLst>
      <p:ext uri="{BB962C8B-B14F-4D97-AF65-F5344CB8AC3E}">
        <p14:creationId xmlns:p14="http://schemas.microsoft.com/office/powerpoint/2010/main" val="245725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FB767-D63F-4558-940F-81DF50CB5D92}" type="slidenum">
              <a:rPr lang="en-US" smtClean="0"/>
              <a:t>12</a:t>
            </a:fld>
            <a:endParaRPr lang="en-US"/>
          </a:p>
        </p:txBody>
      </p:sp>
    </p:spTree>
    <p:extLst>
      <p:ext uri="{BB962C8B-B14F-4D97-AF65-F5344CB8AC3E}">
        <p14:creationId xmlns:p14="http://schemas.microsoft.com/office/powerpoint/2010/main" val="21514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FB767-D63F-4558-940F-81DF50CB5D92}" type="slidenum">
              <a:rPr lang="en-US" smtClean="0"/>
              <a:t>13</a:t>
            </a:fld>
            <a:endParaRPr lang="en-US"/>
          </a:p>
        </p:txBody>
      </p:sp>
    </p:spTree>
    <p:extLst>
      <p:ext uri="{BB962C8B-B14F-4D97-AF65-F5344CB8AC3E}">
        <p14:creationId xmlns:p14="http://schemas.microsoft.com/office/powerpoint/2010/main" val="179919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to cover and Mark to provide closing remarks</a:t>
            </a:r>
          </a:p>
        </p:txBody>
      </p:sp>
      <p:sp>
        <p:nvSpPr>
          <p:cNvPr id="4" name="Slide Number Placeholder 3"/>
          <p:cNvSpPr>
            <a:spLocks noGrp="1"/>
          </p:cNvSpPr>
          <p:nvPr>
            <p:ph type="sldNum" sz="quarter" idx="5"/>
          </p:nvPr>
        </p:nvSpPr>
        <p:spPr/>
        <p:txBody>
          <a:bodyPr/>
          <a:lstStyle/>
          <a:p>
            <a:fld id="{33FFB767-D63F-4558-940F-81DF50CB5D92}" type="slidenum">
              <a:rPr lang="en-US" smtClean="0"/>
              <a:t>14</a:t>
            </a:fld>
            <a:endParaRPr lang="en-US"/>
          </a:p>
        </p:txBody>
      </p:sp>
    </p:spTree>
    <p:extLst>
      <p:ext uri="{BB962C8B-B14F-4D97-AF65-F5344CB8AC3E}">
        <p14:creationId xmlns:p14="http://schemas.microsoft.com/office/powerpoint/2010/main" val="125999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FB767-D63F-4558-940F-81DF50CB5D92}" type="slidenum">
              <a:rPr lang="en-US" smtClean="0"/>
              <a:t>15</a:t>
            </a:fld>
            <a:endParaRPr lang="en-US"/>
          </a:p>
        </p:txBody>
      </p:sp>
    </p:spTree>
    <p:extLst>
      <p:ext uri="{BB962C8B-B14F-4D97-AF65-F5344CB8AC3E}">
        <p14:creationId xmlns:p14="http://schemas.microsoft.com/office/powerpoint/2010/main" val="111212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61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845" indent="-283845">
              <a:lnSpc>
                <a:spcPct val="100000"/>
              </a:lnSpc>
              <a:spcBef>
                <a:spcPts val="0"/>
              </a:spcBef>
              <a:spcAft>
                <a:spcPts val="1000"/>
              </a:spcAft>
            </a:pPr>
            <a:endParaRPr lang="en-US" sz="1200" b="1"/>
          </a:p>
          <a:p>
            <a:pPr marL="283845" indent="-283845">
              <a:lnSpc>
                <a:spcPct val="100000"/>
              </a:lnSpc>
              <a:spcBef>
                <a:spcPts val="0"/>
              </a:spcBef>
              <a:spcAft>
                <a:spcPts val="1000"/>
              </a:spcAft>
            </a:pPr>
            <a:r>
              <a:rPr lang="en-US" sz="1200" b="1"/>
              <a:t>Lucy and Maureen to cover</a:t>
            </a:r>
          </a:p>
          <a:p>
            <a:pPr marL="283845" indent="-283845">
              <a:lnSpc>
                <a:spcPct val="100000"/>
              </a:lnSpc>
              <a:spcBef>
                <a:spcPts val="0"/>
              </a:spcBef>
              <a:spcAft>
                <a:spcPts val="1000"/>
              </a:spcAft>
            </a:pPr>
            <a:r>
              <a:rPr lang="en-US" sz="1200" b="1"/>
              <a:t>LISTENING TO EMPLOYEES</a:t>
            </a:r>
          </a:p>
          <a:p>
            <a:pPr marL="283845" indent="-283845">
              <a:lnSpc>
                <a:spcPct val="100000"/>
              </a:lnSpc>
              <a:spcBef>
                <a:spcPts val="0"/>
              </a:spcBef>
              <a:spcAft>
                <a:spcPts val="1000"/>
              </a:spcAft>
            </a:pPr>
            <a:r>
              <a:rPr lang="en-US" sz="1200"/>
              <a:t>Since it was established in 2021, REBOOT has received and responded to more than </a:t>
            </a:r>
            <a:r>
              <a:rPr lang="en-US" sz="1200" b="1"/>
              <a:t>700 direct e-mail messages from VHA employees</a:t>
            </a:r>
            <a:r>
              <a:rPr lang="en-US" sz="1200"/>
              <a:t>. </a:t>
            </a:r>
            <a:endParaRPr lang="en-US"/>
          </a:p>
          <a:p>
            <a:pPr marL="283845" indent="-283845">
              <a:lnSpc>
                <a:spcPct val="100000"/>
              </a:lnSpc>
              <a:spcBef>
                <a:spcPts val="0"/>
              </a:spcBef>
              <a:spcAft>
                <a:spcPts val="1000"/>
              </a:spcAft>
            </a:pPr>
            <a:r>
              <a:rPr lang="en-US" sz="1200"/>
              <a:t>Employees shared their </a:t>
            </a:r>
            <a:r>
              <a:rPr lang="en-US" sz="1200" b="1"/>
              <a:t>challenges</a:t>
            </a:r>
            <a:r>
              <a:rPr lang="en-US" sz="1200"/>
              <a:t>, </a:t>
            </a:r>
            <a:r>
              <a:rPr lang="en-US" sz="1200" b="1"/>
              <a:t>ideas</a:t>
            </a:r>
            <a:r>
              <a:rPr lang="en-US" sz="1200"/>
              <a:t>, and </a:t>
            </a:r>
            <a:r>
              <a:rPr lang="en-US" sz="1200" b="1"/>
              <a:t>support</a:t>
            </a:r>
            <a:r>
              <a:rPr lang="en-US" sz="1200"/>
              <a:t> for REBOOT and their desire to be part of its work.</a:t>
            </a:r>
            <a:endParaRPr lang="en-US" sz="1200">
              <a:cs typeface="Calibri"/>
            </a:endParaRPr>
          </a:p>
          <a:p>
            <a:pPr marL="283845" indent="-283845">
              <a:lnSpc>
                <a:spcPct val="100000"/>
              </a:lnSpc>
              <a:spcBef>
                <a:spcPts val="0"/>
              </a:spcBef>
              <a:spcAft>
                <a:spcPts val="1000"/>
              </a:spcAft>
            </a:pPr>
            <a:r>
              <a:rPr lang="en-US" sz="1200"/>
              <a:t>Based on feedback from employees, REBOOT prepared a set of </a:t>
            </a:r>
            <a:r>
              <a:rPr lang="en-US" sz="1200" b="1"/>
              <a:t>recommended actions</a:t>
            </a:r>
            <a:r>
              <a:rPr lang="en-US" sz="1200"/>
              <a:t> for implementation in VHA.</a:t>
            </a:r>
            <a:endParaRPr lang="en-US" sz="1200">
              <a:cs typeface="Calibri"/>
            </a:endParaRPr>
          </a:p>
          <a:p>
            <a:pPr marL="283845" indent="-283845">
              <a:lnSpc>
                <a:spcPct val="100000"/>
              </a:lnSpc>
              <a:spcBef>
                <a:spcPts val="0"/>
              </a:spcBef>
              <a:spcAft>
                <a:spcPts val="1000"/>
              </a:spcAft>
            </a:pPr>
            <a:r>
              <a:rPr lang="en-US" sz="1200"/>
              <a:t>REBOOT then hosted </a:t>
            </a:r>
            <a:r>
              <a:rPr lang="en-US" sz="1200" b="1"/>
              <a:t>11 focus group sessions </a:t>
            </a:r>
            <a:r>
              <a:rPr lang="en-US" sz="1200"/>
              <a:t>where employees shared </a:t>
            </a:r>
            <a:r>
              <a:rPr lang="en-US" sz="1200" b="1"/>
              <a:t>feedback on potential actions</a:t>
            </a:r>
            <a:r>
              <a:rPr lang="en-US" sz="1200"/>
              <a:t>. The focus groups were crucial for prioritizing actions.</a:t>
            </a:r>
            <a:endParaRPr lang="en-US" sz="1200">
              <a:cs typeface="Calibri"/>
            </a:endParaRPr>
          </a:p>
          <a:p>
            <a:pPr marL="283845" indent="-283845">
              <a:lnSpc>
                <a:spcPct val="100000"/>
              </a:lnSpc>
              <a:spcBef>
                <a:spcPts val="0"/>
              </a:spcBef>
              <a:spcAft>
                <a:spcPts val="1000"/>
              </a:spcAft>
            </a:pPr>
            <a:r>
              <a:rPr lang="en-US" sz="1200"/>
              <a:t>The list of recommended actions was </a:t>
            </a:r>
            <a:r>
              <a:rPr lang="en-US"/>
              <a:t>pared</a:t>
            </a:r>
            <a:r>
              <a:rPr lang="en-US" sz="1200"/>
              <a:t> down to </a:t>
            </a:r>
            <a:r>
              <a:rPr lang="en-US" sz="1200" b="1"/>
              <a:t>seven (7)</a:t>
            </a:r>
            <a:r>
              <a:rPr lang="en-US" sz="1200"/>
              <a:t> </a:t>
            </a:r>
            <a:r>
              <a:rPr lang="en-US" sz="1200" b="1"/>
              <a:t>priority focus areas </a:t>
            </a:r>
            <a:r>
              <a:rPr lang="en-US" sz="1200"/>
              <a:t>in May 2022.</a:t>
            </a:r>
            <a:endParaRPr lang="en-US" sz="1200">
              <a:cs typeface="Calibri"/>
            </a:endParaRPr>
          </a:p>
          <a:p>
            <a:pPr marL="283845" indent="-283845">
              <a:lnSpc>
                <a:spcPct val="100000"/>
              </a:lnSpc>
              <a:spcBef>
                <a:spcPts val="0"/>
              </a:spcBef>
              <a:spcAft>
                <a:spcPts val="1000"/>
              </a:spcAft>
            </a:pPr>
            <a:r>
              <a:rPr lang="en-US" sz="1200"/>
              <a:t>Focus areas were then </a:t>
            </a:r>
            <a:r>
              <a:rPr lang="en-US" sz="1200" b="1"/>
              <a:t>approved </a:t>
            </a:r>
            <a:r>
              <a:rPr lang="en-US" sz="1200"/>
              <a:t>by the VHA Governance Board on June 23, 2022.</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33FFB767-D63F-4558-940F-81DF50CB5D92}" type="slidenum">
              <a:rPr lang="en-US" smtClean="0"/>
              <a:t>2</a:t>
            </a:fld>
            <a:endParaRPr lang="en-US"/>
          </a:p>
        </p:txBody>
      </p:sp>
    </p:spTree>
    <p:extLst>
      <p:ext uri="{BB962C8B-B14F-4D97-AF65-F5344CB8AC3E}">
        <p14:creationId xmlns:p14="http://schemas.microsoft.com/office/powerpoint/2010/main" val="70691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 to cover</a:t>
            </a:r>
          </a:p>
        </p:txBody>
      </p:sp>
      <p:sp>
        <p:nvSpPr>
          <p:cNvPr id="4" name="Slide Number Placeholder 3"/>
          <p:cNvSpPr>
            <a:spLocks noGrp="1"/>
          </p:cNvSpPr>
          <p:nvPr>
            <p:ph type="sldNum" sz="quarter" idx="5"/>
          </p:nvPr>
        </p:nvSpPr>
        <p:spPr/>
        <p:txBody>
          <a:bodyPr/>
          <a:lstStyle/>
          <a:p>
            <a:fld id="{33FFB767-D63F-4558-940F-81DF50CB5D92}" type="slidenum">
              <a:rPr lang="en-US" smtClean="0"/>
              <a:t>3</a:t>
            </a:fld>
            <a:endParaRPr lang="en-US"/>
          </a:p>
        </p:txBody>
      </p:sp>
    </p:spTree>
    <p:extLst>
      <p:ext uri="{BB962C8B-B14F-4D97-AF65-F5344CB8AC3E}">
        <p14:creationId xmlns:p14="http://schemas.microsoft.com/office/powerpoint/2010/main" val="352859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to cover</a:t>
            </a:r>
          </a:p>
        </p:txBody>
      </p:sp>
      <p:sp>
        <p:nvSpPr>
          <p:cNvPr id="4" name="Slide Number Placeholder 3"/>
          <p:cNvSpPr>
            <a:spLocks noGrp="1"/>
          </p:cNvSpPr>
          <p:nvPr>
            <p:ph type="sldNum" sz="quarter" idx="5"/>
          </p:nvPr>
        </p:nvSpPr>
        <p:spPr/>
        <p:txBody>
          <a:bodyPr/>
          <a:lstStyle/>
          <a:p>
            <a:fld id="{33FFB767-D63F-4558-940F-81DF50CB5D92}" type="slidenum">
              <a:rPr lang="en-US" smtClean="0"/>
              <a:t>4</a:t>
            </a:fld>
            <a:endParaRPr lang="en-US"/>
          </a:p>
        </p:txBody>
      </p:sp>
    </p:spTree>
    <p:extLst>
      <p:ext uri="{BB962C8B-B14F-4D97-AF65-F5344CB8AC3E}">
        <p14:creationId xmlns:p14="http://schemas.microsoft.com/office/powerpoint/2010/main" val="175798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Keith and Jacob to cover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69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Kristine Groves and Jason to cover</a:t>
            </a:r>
          </a:p>
        </p:txBody>
      </p:sp>
      <p:sp>
        <p:nvSpPr>
          <p:cNvPr id="4" name="Slide Number Placeholder 3"/>
          <p:cNvSpPr>
            <a:spLocks noGrp="1"/>
          </p:cNvSpPr>
          <p:nvPr>
            <p:ph type="sldNum" sz="quarter" idx="5"/>
          </p:nvPr>
        </p:nvSpPr>
        <p:spPr/>
        <p:txBody>
          <a:bodyPr/>
          <a:lstStyle/>
          <a:p>
            <a:fld id="{33FFB767-D63F-4558-940F-81DF50CB5D92}" type="slidenum">
              <a:rPr lang="en-US" smtClean="0"/>
              <a:t>6</a:t>
            </a:fld>
            <a:endParaRPr lang="en-US"/>
          </a:p>
        </p:txBody>
      </p:sp>
    </p:spTree>
    <p:extLst>
      <p:ext uri="{BB962C8B-B14F-4D97-AF65-F5344CB8AC3E}">
        <p14:creationId xmlns:p14="http://schemas.microsoft.com/office/powerpoint/2010/main" val="29982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Kavitha to cover</a:t>
            </a:r>
          </a:p>
        </p:txBody>
      </p:sp>
      <p:sp>
        <p:nvSpPr>
          <p:cNvPr id="4" name="Slide Number Placeholder 3"/>
          <p:cNvSpPr>
            <a:spLocks noGrp="1"/>
          </p:cNvSpPr>
          <p:nvPr>
            <p:ph type="sldNum" sz="quarter" idx="5"/>
          </p:nvPr>
        </p:nvSpPr>
        <p:spPr/>
        <p:txBody>
          <a:bodyPr/>
          <a:lstStyle/>
          <a:p>
            <a:fld id="{33FFB767-D63F-4558-940F-81DF50CB5D92}" type="slidenum">
              <a:rPr lang="en-US" smtClean="0"/>
              <a:t>7</a:t>
            </a:fld>
            <a:endParaRPr lang="en-US"/>
          </a:p>
        </p:txBody>
      </p:sp>
    </p:spTree>
    <p:extLst>
      <p:ext uri="{BB962C8B-B14F-4D97-AF65-F5344CB8AC3E}">
        <p14:creationId xmlns:p14="http://schemas.microsoft.com/office/powerpoint/2010/main" val="163554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Kavitha to cover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40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FB767-D63F-4558-940F-81DF50CB5D92}" type="slidenum">
              <a:rPr lang="en-US" smtClean="0"/>
              <a:t>10</a:t>
            </a:fld>
            <a:endParaRPr lang="en-US"/>
          </a:p>
        </p:txBody>
      </p:sp>
    </p:spTree>
    <p:extLst>
      <p:ext uri="{BB962C8B-B14F-4D97-AF65-F5344CB8AC3E}">
        <p14:creationId xmlns:p14="http://schemas.microsoft.com/office/powerpoint/2010/main" val="361130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905001"/>
            <a:ext cx="11074400" cy="1066800"/>
          </a:xfr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673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A85C-AB89-497B-B718-75DF58055152}"/>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609600" y="1265238"/>
            <a:ext cx="109728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6031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963084" y="4138614"/>
            <a:ext cx="10363200" cy="1500187"/>
          </a:xfrm>
        </p:spPr>
        <p:txBody>
          <a:bodyPr anchor="t">
            <a:normAutofit/>
          </a:bodyPr>
          <a:lstStyle>
            <a:lvl1pPr marL="0" indent="0">
              <a:buNone/>
              <a:defRPr sz="3600">
                <a:solidFill>
                  <a:schemeClr val="tx1"/>
                </a:solidFill>
                <a:latin typeface="Calibri (Heading)"/>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963084" y="2590801"/>
            <a:ext cx="10363200" cy="1500187"/>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19911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304800" y="-21771"/>
            <a:ext cx="11480800" cy="6770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304800" y="838201"/>
            <a:ext cx="11480800" cy="502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114300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65062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53EB-D938-4F90-A300-54D21B94CBE6}"/>
              </a:ext>
            </a:extLst>
          </p:cNvPr>
          <p:cNvSpPr>
            <a:spLocks noGrp="1"/>
          </p:cNvSpPr>
          <p:nvPr>
            <p:ph type="title"/>
          </p:nvPr>
        </p:nvSpPr>
        <p:spPr/>
        <p:txBody>
          <a:bodyPr/>
          <a:lstStyle/>
          <a:p>
            <a:r>
              <a:rPr lang="en-US"/>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304800" y="838201"/>
            <a:ext cx="11480800" cy="5029199"/>
          </a:xfrm>
        </p:spPr>
        <p:txBody>
          <a:bodyPr/>
          <a:lstStyle>
            <a:lvl1pPr>
              <a:defRPr/>
            </a:lvl1pPr>
          </a:lstStyle>
          <a:p>
            <a:r>
              <a:rPr lang="en-US"/>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a:p>
        </p:txBody>
      </p:sp>
    </p:spTree>
    <p:extLst>
      <p:ext uri="{BB962C8B-B14F-4D97-AF65-F5344CB8AC3E}">
        <p14:creationId xmlns:p14="http://schemas.microsoft.com/office/powerpoint/2010/main" val="77301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000" smtClean="0">
                <a:solidFill>
                  <a:prstClr val="white"/>
                </a:solidFill>
                <a:latin typeface="Arial" panose="020B0604020202020204" pitchFamily="34" charset="0"/>
                <a:cs typeface="Arial" panose="020B0604020202020204" pitchFamily="34" charset="0"/>
              </a:rPr>
              <a:pPr/>
              <a:t>‹#›</a:t>
            </a:fld>
            <a:endParaRPr lang="en-US" sz="1000">
              <a:solidFill>
                <a:prstClr val="white"/>
              </a:solidFill>
              <a:latin typeface="Arial" panose="020B0604020202020204" pitchFamily="34" charset="0"/>
              <a:cs typeface="Arial" panose="020B0604020202020204" pitchFamily="34" charset="0"/>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latin typeface="Arial" panose="020B0604020202020204" pitchFamily="34" charset="0"/>
                <a:cs typeface="Arial" panose="020B0604020202020204" pitchFamily="34" charset="0"/>
              </a:rPr>
              <a:t>VETERANS HEALTH ADMINISTRATION</a:t>
            </a:r>
          </a:p>
        </p:txBody>
      </p:sp>
      <p:sp>
        <p:nvSpPr>
          <p:cNvPr id="9" name="Footer Placeholder 8"/>
          <p:cNvSpPr>
            <a:spLocks noGrp="1"/>
          </p:cNvSpPr>
          <p:nvPr>
            <p:ph type="ftr" sz="quarter" idx="10"/>
          </p:nvPr>
        </p:nvSpPr>
        <p:spPr/>
        <p:txBody>
          <a:bodyPr/>
          <a:lstStyle>
            <a:lvl1pPr>
              <a:defRPr sz="1000">
                <a:latin typeface="Arial" panose="020B0604020202020204" pitchFamily="34" charset="0"/>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241581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74865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28894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
        <p:nvSpPr>
          <p:cNvPr id="8" name="TextBox 7">
            <a:extLst>
              <a:ext uri="{FF2B5EF4-FFF2-40B4-BE49-F238E27FC236}">
                <a16:creationId xmlns:a16="http://schemas.microsoft.com/office/drawing/2014/main" id="{A290A780-CA79-4C80-A254-04004C310E63}"/>
              </a:ext>
            </a:extLst>
          </p:cNvPr>
          <p:cNvSpPr txBox="1"/>
          <p:nvPr userDrawn="1"/>
        </p:nvSpPr>
        <p:spPr>
          <a:xfrm rot="18989011">
            <a:off x="3045320" y="2646311"/>
            <a:ext cx="5689600" cy="1569660"/>
          </a:xfrm>
          <a:prstGeom prst="rect">
            <a:avLst/>
          </a:prstGeom>
          <a:noFill/>
        </p:spPr>
        <p:txBody>
          <a:bodyPr wrap="square" rtlCol="0">
            <a:spAutoFit/>
          </a:bodyPr>
          <a:lstStyle/>
          <a:p>
            <a:pPr algn="ctr"/>
            <a:r>
              <a:rPr lang="en-US" sz="9600">
                <a:solidFill>
                  <a:schemeClr val="bg1">
                    <a:lumMod val="85000"/>
                  </a:schemeClr>
                </a:solidFill>
              </a:rPr>
              <a:t>DRAFT</a:t>
            </a:r>
          </a:p>
        </p:txBody>
      </p:sp>
    </p:spTree>
    <p:extLst>
      <p:ext uri="{BB962C8B-B14F-4D97-AF65-F5344CB8AC3E}">
        <p14:creationId xmlns:p14="http://schemas.microsoft.com/office/powerpoint/2010/main" val="2223757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
        <p:nvSpPr>
          <p:cNvPr id="8" name="TextBox 7">
            <a:extLst>
              <a:ext uri="{FF2B5EF4-FFF2-40B4-BE49-F238E27FC236}">
                <a16:creationId xmlns:a16="http://schemas.microsoft.com/office/drawing/2014/main" id="{2FC159A0-58F4-43DB-B0E8-D342AC22CF72}"/>
              </a:ext>
            </a:extLst>
          </p:cNvPr>
          <p:cNvSpPr txBox="1"/>
          <p:nvPr userDrawn="1"/>
        </p:nvSpPr>
        <p:spPr>
          <a:xfrm rot="18989011">
            <a:off x="3045320" y="2646311"/>
            <a:ext cx="5689600" cy="1569660"/>
          </a:xfrm>
          <a:prstGeom prst="rect">
            <a:avLst/>
          </a:prstGeom>
          <a:noFill/>
        </p:spPr>
        <p:txBody>
          <a:bodyPr wrap="square" rtlCol="0">
            <a:spAutoFit/>
          </a:bodyPr>
          <a:lstStyle/>
          <a:p>
            <a:pPr algn="ctr"/>
            <a:r>
              <a:rPr lang="en-US" sz="9600">
                <a:solidFill>
                  <a:schemeClr val="bg1">
                    <a:lumMod val="85000"/>
                  </a:schemeClr>
                </a:solidFill>
              </a:rPr>
              <a:t>DRAFT</a:t>
            </a:r>
          </a:p>
        </p:txBody>
      </p:sp>
    </p:spTree>
    <p:extLst>
      <p:ext uri="{BB962C8B-B14F-4D97-AF65-F5344CB8AC3E}">
        <p14:creationId xmlns:p14="http://schemas.microsoft.com/office/powerpoint/2010/main" val="360062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A85C-AB89-497B-B718-75DF58055152}"/>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609600" y="1265238"/>
            <a:ext cx="109728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63319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914400" y="2054226"/>
            <a:ext cx="10363200" cy="1470025"/>
          </a:xfrm>
        </p:spPr>
        <p:txBody>
          <a:bodyPr/>
          <a:lstStyle>
            <a:lvl1pPr algn="ctr">
              <a:defRPr sz="3600">
                <a:solidFill>
                  <a:schemeClr val="tx1"/>
                </a:solidFill>
                <a:latin typeface="Calibri Light (Headings)"/>
                <a:cs typeface="Calibri" panose="020F050202020403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828800" y="38100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79396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905001"/>
            <a:ext cx="11074400" cy="1066800"/>
          </a:xfr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7602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609600" y="685800"/>
            <a:ext cx="10972800" cy="609600"/>
          </a:xfrm>
        </p:spPr>
        <p:txBody>
          <a:bodyPr anchor="ctr">
            <a:normAutofit/>
          </a:bodyPr>
          <a:lstStyle>
            <a:lvl1pPr algn="ctr">
              <a:lnSpc>
                <a:spcPct val="100000"/>
              </a:lnSpc>
              <a:defRPr sz="3600">
                <a:solidFill>
                  <a:schemeClr val="tx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60960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619760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9171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609600" y="670720"/>
            <a:ext cx="10972800" cy="823119"/>
          </a:xfrm>
        </p:spPr>
        <p:txBody>
          <a:bodyPr/>
          <a:lstStyle>
            <a:lvl1pPr algn="ctr">
              <a:defRPr>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609600" y="1493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609600" y="21447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6193368" y="1493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6193368" y="21447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60914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609600" y="685800"/>
            <a:ext cx="10972800" cy="731838"/>
          </a:xfrm>
        </p:spPr>
        <p:txBody>
          <a:bodyPr/>
          <a:lstStyle>
            <a:lvl1pPr algn="ctr">
              <a:defRPr>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49294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249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609601" y="762000"/>
            <a:ext cx="4011084" cy="1162050"/>
          </a:xfrm>
        </p:spPr>
        <p:txBody>
          <a:bodyPr anchor="b"/>
          <a:lstStyle>
            <a:lvl1pPr algn="l">
              <a:defRPr sz="2000" b="1">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4766733" y="762001"/>
            <a:ext cx="6815667" cy="5213350"/>
          </a:xfrm>
        </p:spPr>
        <p:txBody>
          <a:bodyPr/>
          <a:lstStyle>
            <a:lvl1pPr>
              <a:defRPr sz="28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609601" y="1924051"/>
            <a:ext cx="4011084" cy="4051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2485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2389717" y="685800"/>
            <a:ext cx="7315200" cy="4041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2389717" y="5367338"/>
            <a:ext cx="73152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2702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254000" y="3886200"/>
            <a:ext cx="10972800" cy="731838"/>
          </a:xfrm>
        </p:spPr>
        <p:txBody>
          <a:bodyPr/>
          <a:lstStyle>
            <a:lvl1pPr algn="l">
              <a:defRPr b="1">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8045388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955347"/>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Lst>
          </p:cNvPr>
          <p:cNvSpPr/>
          <p:nvPr userDrawn="1"/>
        </p:nvSpPr>
        <p:spPr>
          <a:xfrm>
            <a:off x="0" y="-76200"/>
            <a:ext cx="12192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381000" y="-21771"/>
            <a:ext cx="11430000" cy="677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381000" y="914873"/>
            <a:ext cx="11430000" cy="48763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1A4793A0-72B3-479C-9BAC-F03ACB5EB7A7}"/>
              </a:ext>
            </a:extLst>
          </p:cNvPr>
          <p:cNvSpPr>
            <a:spLocks noGrp="1"/>
          </p:cNvSpPr>
          <p:nvPr>
            <p:ph type="sldNum" sz="quarter" idx="4"/>
          </p:nvPr>
        </p:nvSpPr>
        <p:spPr>
          <a:xfrm>
            <a:off x="114300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
        <p:nvSpPr>
          <p:cNvPr id="12" name="Rectangle 11">
            <a:extLst>
              <a:ext uri="{FF2B5EF4-FFF2-40B4-BE49-F238E27FC236}">
                <a16:creationId xmlns:a16="http://schemas.microsoft.com/office/drawing/2014/main" id="{08C9AFDF-C811-4803-AE55-30B2A16099CF}"/>
              </a:ext>
            </a:extLst>
          </p:cNvPr>
          <p:cNvSpPr/>
          <p:nvPr userDrawn="1"/>
        </p:nvSpPr>
        <p:spPr>
          <a:xfrm>
            <a:off x="0" y="6126162"/>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7" name="Picture 6">
            <a:extLst>
              <a:ext uri="{FF2B5EF4-FFF2-40B4-BE49-F238E27FC236}">
                <a16:creationId xmlns:a16="http://schemas.microsoft.com/office/drawing/2014/main" id="{66260C67-25FC-43CA-A55B-BD5DF0A7225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228600" y="6266153"/>
            <a:ext cx="2310493" cy="451856"/>
          </a:xfrm>
          <a:prstGeom prst="rect">
            <a:avLst/>
          </a:prstGeom>
        </p:spPr>
      </p:pic>
    </p:spTree>
    <p:extLst>
      <p:ext uri="{BB962C8B-B14F-4D97-AF65-F5344CB8AC3E}">
        <p14:creationId xmlns:p14="http://schemas.microsoft.com/office/powerpoint/2010/main" val="487875245"/>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 id="2147483700" r:id="rId5"/>
    <p:sldLayoutId id="2147483701" r:id="rId6"/>
    <p:sldLayoutId id="2147483702" r:id="rId7"/>
    <p:sldLayoutId id="2147483704" r:id="rId8"/>
    <p:sldLayoutId id="2147483695" r:id="rId9"/>
    <p:sldLayoutId id="2147483696" r:id="rId10"/>
    <p:sldLayoutId id="2147483683" r:id="rId11"/>
    <p:sldLayoutId id="2147483703" r:id="rId12"/>
  </p:sldLayoutIdLs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7965" y="6271406"/>
            <a:ext cx="2946400" cy="491986"/>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Arial" panose="020B0604020202020204" pitchFamily="34" charset="0"/>
                <a:ea typeface="+mn-ea"/>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31080994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2" r:id="rId6"/>
    <p:sldLayoutId id="2147483713" r:id="rId7"/>
  </p:sldLayoutIdLst>
  <p:hf hdr="0" ft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vaww.insider.va.gov/reboot-initiative-december-2022/" TargetMode="External"/><Relationship Id="rId13" Type="http://schemas.openxmlformats.org/officeDocument/2006/relationships/hyperlink" Target="https://vaww.insider.va.gov/reducing-employee-burnout-reboot-task-force-update-for-april/" TargetMode="External"/><Relationship Id="rId18" Type="http://schemas.openxmlformats.org/officeDocument/2006/relationships/hyperlink" Target="https://vaww.insider.va.gov/addressing-employee-burnout-reboot-task-force-updates/" TargetMode="External"/><Relationship Id="rId3" Type="http://schemas.openxmlformats.org/officeDocument/2006/relationships/hyperlink" Target="https://vaww.insider.va.gov/reducing-employee-burnout/" TargetMode="External"/><Relationship Id="rId7" Type="http://schemas.openxmlformats.org/officeDocument/2006/relationships/hyperlink" Target="https://gcc02.safelinks.protection.outlook.com/?url=https%3A%2F%2Fapps.gov.powerapps.us%2Fplay%2F07b7af50-b377-4ff1-9cb1-e3010714252f%3FtenantId%3De95f1b23-abaf-45ee-821d-b7ab251ab3bf&amp;data=04%7C01%7C%7C5729e15ce15f44c5818408d9aeb891ac%7Ce95f1b23abaf45ee821db7ab251ab3bf%7C0%7C0%7C637732938746911871%7CUnknown%7CTWFpbGZsb3d8eyJWIjoiMC4wLjAwMDAiLCJQIjoiV2luMzIiLCJBTiI6Ik1haWwiLCJXVCI6Mn0%3D%7C3000&amp;sdata=9nUwrSh37JYVLE9wtMJfVHFfR6w7P6A0uaMaAc5EPCs%3D&amp;reserved=0" TargetMode="External"/><Relationship Id="rId12" Type="http://schemas.openxmlformats.org/officeDocument/2006/relationships/hyperlink" Target="https://vaww.insider.va.gov/employee-whole-health-and-reducing-employee-burnout-reboot-task-force-update/" TargetMode="External"/><Relationship Id="rId17" Type="http://schemas.openxmlformats.org/officeDocument/2006/relationships/hyperlink" Target="https://gcc02.safelinks.protection.outlook.com/?url=https%3A%2F%2Fbcove.video%2F30MuxLk&amp;data=04%7C01%7C%7C5729e15ce15f44c5818408d9aeb891ac%7Ce95f1b23abaf45ee821db7ab251ab3bf%7C0%7C0%7C637732938746891955%7CUnknown%7CTWFpbGZsb3d8eyJWIjoiMC4wLjAwMDAiLCJQIjoiV2luMzIiLCJBTiI6Ik1haWwiLCJXVCI6Mn0%3D%7C3000&amp;sdata=ITROjpW%2BTUT4ZIw56NncNlTJ3yjmsSqRjZCu7wWA%2Bss%3D&amp;reserved=0" TargetMode="External"/><Relationship Id="rId2" Type="http://schemas.openxmlformats.org/officeDocument/2006/relationships/notesSlide" Target="../notesSlides/notesSlide14.xml"/><Relationship Id="rId16" Type="http://schemas.openxmlformats.org/officeDocument/2006/relationships/hyperlink" Target="https://vaww.insider.va.gov/update-on-the-reduce-employee-burnout-and-optimize-organizational-thriving-reboot-task-force/" TargetMode="External"/><Relationship Id="rId1" Type="http://schemas.openxmlformats.org/officeDocument/2006/relationships/slideLayout" Target="../slideLayouts/slideLayout12.xml"/><Relationship Id="rId6" Type="http://schemas.openxmlformats.org/officeDocument/2006/relationships/hyperlink" Target="https://dvagov.sharepoint.com/sites/VHAOPCC/ewh" TargetMode="External"/><Relationship Id="rId11" Type="http://schemas.openxmlformats.org/officeDocument/2006/relationships/hyperlink" Target="https://vaww.insider.va.gov/staffing-challenges-and-their-contribution-to-burnout-may-2022/" TargetMode="External"/><Relationship Id="rId5" Type="http://schemas.openxmlformats.org/officeDocument/2006/relationships/hyperlink" Target="https://vaww.insider.va.gov/wp-content/uploads/2022/02/AUSHCS-Memorandum-Telework-for-Primary-Care-employees_508.pdf" TargetMode="External"/><Relationship Id="rId15" Type="http://schemas.openxmlformats.org/officeDocument/2006/relationships/hyperlink" Target="https://vaww.insider.va.gov/vha-chief-of-staff-to-supervisors-talk-to-your-staff-about-available-scheduling-flexibilities/" TargetMode="External"/><Relationship Id="rId10" Type="http://schemas.openxmlformats.org/officeDocument/2006/relationships/hyperlink" Target="https://vaww.insider.va.gov/preparing-for-reboot-implementation-june-2022/" TargetMode="External"/><Relationship Id="rId4" Type="http://schemas.openxmlformats.org/officeDocument/2006/relationships/hyperlink" Target="https://vaww.insider.va.gov/wp-content/uploads/2022/02/REBOOT_Scheduling_Flexibilities_FAQs_20220207_Final.pdf" TargetMode="External"/><Relationship Id="rId9" Type="http://schemas.openxmlformats.org/officeDocument/2006/relationships/hyperlink" Target="https://vaww.insider.va.gov/announcing-reboot-priority-focus-areas-task-force-update-september-2022/" TargetMode="External"/><Relationship Id="rId14" Type="http://schemas.openxmlformats.org/officeDocument/2006/relationships/hyperlink" Target="https://vaww.insider.va.gov/flexible-schedules-tms-training-moratorium-a-reboot-updat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gcc02.safelinks.protection.outlook.com/?url=https%3A%2F%2Fyoutu.be%2FFwjDuqUsmdQ&amp;data=05%7C01%7C%7C7c2cc359750b4032fb1208da900b5eca%7Ce95f1b23abaf45ee821db7ab251ab3bf%7C0%7C0%7C637980684583248215%7CUnknown%7CTWFpbGZsb3d8eyJWIjoiMC4wLjAwMDAiLCJQIjoiV2luMzIiLCJBTiI6Ik1haWwiLCJXVCI6Mn0%3D%7C3000%7C%7C%7C&amp;sdata=Mos%2F9BWY1PeEBIGjE5%2BRkIihVqLnAv%2BoJH3I5Ow%2F2S4%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hyperlink" Target="mailto:VHACWOprogram@va.go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dvagov.sharepoint.com/sites/ProviderWorkloadBurdenIPT/information"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CA001A-7DE2-4E7C-B710-95D5170245D3}"/>
              </a:ext>
            </a:extLst>
          </p:cNvPr>
          <p:cNvSpPr txBox="1">
            <a:spLocks/>
          </p:cNvSpPr>
          <p:nvPr/>
        </p:nvSpPr>
        <p:spPr>
          <a:xfrm>
            <a:off x="217854" y="2109689"/>
            <a:ext cx="11074400" cy="572812"/>
          </a:xfrm>
        </p:spPr>
        <p:txBody>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j-ea"/>
                <a:cs typeface="+mj-cs"/>
              </a:rPr>
              <a:t>Communications Plan</a:t>
            </a:r>
            <a:endPar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pic>
        <p:nvPicPr>
          <p:cNvPr id="20" name="Picture 19" descr="Graphical user interface&#10;&#10;Description automatically generated with medium confidence">
            <a:extLst>
              <a:ext uri="{FF2B5EF4-FFF2-40B4-BE49-F238E27FC236}">
                <a16:creationId xmlns:a16="http://schemas.microsoft.com/office/drawing/2014/main" id="{F19E76EC-A406-4E40-A585-1D5FD63F3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82" y="5736446"/>
            <a:ext cx="4402957" cy="861074"/>
          </a:xfrm>
          <a:prstGeom prst="rect">
            <a:avLst/>
          </a:prstGeom>
        </p:spPr>
      </p:pic>
      <p:sp>
        <p:nvSpPr>
          <p:cNvPr id="29" name="Rectangle 28">
            <a:extLst>
              <a:ext uri="{FF2B5EF4-FFF2-40B4-BE49-F238E27FC236}">
                <a16:creationId xmlns:a16="http://schemas.microsoft.com/office/drawing/2014/main" id="{16066FFB-30AB-48DB-A2C5-7334688DD072}"/>
              </a:ext>
              <a:ext uri="{C183D7F6-B498-43B3-948B-1728B52AA6E4}">
                <adec:decorative xmlns:adec="http://schemas.microsoft.com/office/drawing/2017/decorative" val="1"/>
              </a:ext>
            </a:extLst>
          </p:cNvPr>
          <p:cNvSpPr/>
          <p:nvPr/>
        </p:nvSpPr>
        <p:spPr>
          <a:xfrm>
            <a:off x="0" y="946665"/>
            <a:ext cx="12192000"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BF76EC3B-C9AC-4117-8D4E-AF0D5F848949}"/>
              </a:ext>
              <a:ext uri="{C183D7F6-B498-43B3-948B-1728B52AA6E4}">
                <adec:decorative xmlns:adec="http://schemas.microsoft.com/office/drawing/2017/decorative" val="1"/>
              </a:ext>
            </a:extLst>
          </p:cNvPr>
          <p:cNvSpPr/>
          <p:nvPr/>
        </p:nvSpPr>
        <p:spPr>
          <a:xfrm flipV="1">
            <a:off x="0" y="3334542"/>
            <a:ext cx="7556490" cy="5101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636817B-01DF-45E6-B943-BB3338F8CC36}"/>
              </a:ext>
            </a:extLst>
          </p:cNvPr>
          <p:cNvSpPr>
            <a:spLocks noGrp="1"/>
          </p:cNvSpPr>
          <p:nvPr>
            <p:ph type="ctrTitle"/>
          </p:nvPr>
        </p:nvSpPr>
        <p:spPr>
          <a:xfrm>
            <a:off x="325582" y="1121554"/>
            <a:ext cx="11028218" cy="1321777"/>
          </a:xfrm>
        </p:spPr>
        <p:txBody>
          <a:bodyPr/>
          <a:lstStyle/>
          <a:p>
            <a:r>
              <a:rPr lang="en-US" sz="3800" b="1" dirty="0"/>
              <a:t>VHA Reduce Employee Burnout and Optimize Organizational Thriving (REBOOT) Initiative</a:t>
            </a:r>
            <a:endParaRPr lang="en-US" sz="3800" dirty="0">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92449A3-4475-4CE9-AF0A-10D78B9EDD3F}"/>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8007927" y="2923813"/>
            <a:ext cx="3503688" cy="3501353"/>
          </a:xfrm>
          <a:prstGeom prst="rect">
            <a:avLst/>
          </a:prstGeom>
          <a:noFill/>
          <a:ln>
            <a:noFill/>
          </a:ln>
        </p:spPr>
      </p:pic>
      <p:sp>
        <p:nvSpPr>
          <p:cNvPr id="13" name="Title 1">
            <a:extLst>
              <a:ext uri="{FF2B5EF4-FFF2-40B4-BE49-F238E27FC236}">
                <a16:creationId xmlns:a16="http://schemas.microsoft.com/office/drawing/2014/main" id="{46524C0E-32FD-403E-9E13-198FAD013AF7}"/>
              </a:ext>
            </a:extLst>
          </p:cNvPr>
          <p:cNvSpPr txBox="1">
            <a:spLocks/>
          </p:cNvSpPr>
          <p:nvPr/>
        </p:nvSpPr>
        <p:spPr>
          <a:xfrm>
            <a:off x="292109" y="2722116"/>
            <a:ext cx="7556491" cy="572812"/>
          </a:xfrm>
        </p:spPr>
        <p:txBody>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j-ea"/>
                <a:cs typeface="+mj-cs"/>
              </a:rPr>
              <a:t>Presentation to National Chiefs of Staff Call </a:t>
            </a:r>
            <a:endParaRPr kumimoji="0" lang="en-US" sz="24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sp>
        <p:nvSpPr>
          <p:cNvPr id="9" name="Title 1">
            <a:extLst>
              <a:ext uri="{FF2B5EF4-FFF2-40B4-BE49-F238E27FC236}">
                <a16:creationId xmlns:a16="http://schemas.microsoft.com/office/drawing/2014/main" id="{57F47151-1D46-493D-8762-E01B06791D43}"/>
              </a:ext>
            </a:extLst>
          </p:cNvPr>
          <p:cNvSpPr txBox="1">
            <a:spLocks/>
          </p:cNvSpPr>
          <p:nvPr/>
        </p:nvSpPr>
        <p:spPr>
          <a:xfrm>
            <a:off x="325582" y="3494466"/>
            <a:ext cx="3066011" cy="572812"/>
          </a:xfrm>
        </p:spPr>
        <p:txBody>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j-ea"/>
                <a:cs typeface="Calibri Light" panose="020F0302020204030204" pitchFamily="34" charset="0"/>
              </a:rPr>
              <a:t>March 29, 2023</a:t>
            </a:r>
          </a:p>
        </p:txBody>
      </p:sp>
      <p:graphicFrame>
        <p:nvGraphicFramePr>
          <p:cNvPr id="3" name="Table 3">
            <a:extLst>
              <a:ext uri="{FF2B5EF4-FFF2-40B4-BE49-F238E27FC236}">
                <a16:creationId xmlns:a16="http://schemas.microsoft.com/office/drawing/2014/main" id="{6525C6C5-8162-C5FD-756E-1F5909AF55E8}"/>
              </a:ext>
            </a:extLst>
          </p:cNvPr>
          <p:cNvGraphicFramePr>
            <a:graphicFrameLocks noGrp="1"/>
          </p:cNvGraphicFramePr>
          <p:nvPr>
            <p:extLst>
              <p:ext uri="{D42A27DB-BD31-4B8C-83A1-F6EECF244321}">
                <p14:modId xmlns:p14="http://schemas.microsoft.com/office/powerpoint/2010/main" val="3073687439"/>
              </p:ext>
            </p:extLst>
          </p:nvPr>
        </p:nvGraphicFramePr>
        <p:xfrm>
          <a:off x="217854" y="3908461"/>
          <a:ext cx="7630746" cy="1737360"/>
        </p:xfrm>
        <a:graphic>
          <a:graphicData uri="http://schemas.openxmlformats.org/drawingml/2006/table">
            <a:tbl>
              <a:tblPr firstRow="1" bandRow="1">
                <a:tableStyleId>{5C22544A-7EE6-4342-B048-85BDC9FD1C3A}</a:tableStyleId>
              </a:tblPr>
              <a:tblGrid>
                <a:gridCol w="3736249">
                  <a:extLst>
                    <a:ext uri="{9D8B030D-6E8A-4147-A177-3AD203B41FA5}">
                      <a16:colId xmlns:a16="http://schemas.microsoft.com/office/drawing/2014/main" val="2253869774"/>
                    </a:ext>
                  </a:extLst>
                </a:gridCol>
                <a:gridCol w="3894497">
                  <a:extLst>
                    <a:ext uri="{9D8B030D-6E8A-4147-A177-3AD203B41FA5}">
                      <a16:colId xmlns:a16="http://schemas.microsoft.com/office/drawing/2014/main" val="1233152235"/>
                    </a:ext>
                  </a:extLst>
                </a:gridCol>
              </a:tblGrid>
              <a:tr h="370840">
                <a:tc>
                  <a:txBody>
                    <a:bodyPr/>
                    <a:lstStyle/>
                    <a:p>
                      <a:r>
                        <a:rPr lang="en-US" sz="1800" b="1" i="1" dirty="0">
                          <a:solidFill>
                            <a:schemeClr val="tx1"/>
                          </a:solidFill>
                        </a:rPr>
                        <a:t>Presenters: </a:t>
                      </a:r>
                    </a:p>
                    <a:p>
                      <a:pPr marL="342900"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1" dirty="0">
                          <a:solidFill>
                            <a:schemeClr val="tx1"/>
                          </a:solidFill>
                          <a:cs typeface="Calibri Light" panose="020F0302020204030204" pitchFamily="34" charset="0"/>
                        </a:rPr>
                        <a:t>Maureen Marks, PhD</a:t>
                      </a:r>
                    </a:p>
                    <a:p>
                      <a:pPr marL="342900" indent="-227013">
                        <a:buFont typeface="Arial" panose="020B0604020202020204" pitchFamily="34" charset="0"/>
                        <a:buChar char="•"/>
                      </a:pPr>
                      <a:r>
                        <a:rPr lang="en-US" sz="1800" b="0" i="1" dirty="0">
                          <a:solidFill>
                            <a:schemeClr val="tx1"/>
                          </a:solidFill>
                          <a:cs typeface="Calibri Light" panose="020F0302020204030204" pitchFamily="34" charset="0"/>
                        </a:rPr>
                        <a:t>Jessica Bonjorni, MBA</a:t>
                      </a:r>
                    </a:p>
                    <a:p>
                      <a:pPr marL="342900" indent="-227013">
                        <a:buFont typeface="Arial" panose="020B0604020202020204" pitchFamily="34" charset="0"/>
                        <a:buChar char="•"/>
                      </a:pPr>
                      <a:r>
                        <a:rPr lang="en-US" sz="1800" b="0" i="1" dirty="0">
                          <a:solidFill>
                            <a:schemeClr val="tx1"/>
                          </a:solidFill>
                          <a:cs typeface="Calibri Light" panose="020F0302020204030204" pitchFamily="34" charset="0"/>
                        </a:rPr>
                        <a:t>Lucy Houghton, PhD, RN</a:t>
                      </a:r>
                    </a:p>
                    <a:p>
                      <a:pPr marL="342900"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1" dirty="0">
                          <a:solidFill>
                            <a:schemeClr val="tx1"/>
                          </a:solidFill>
                        </a:rPr>
                        <a:t>Mark Upton, MD</a:t>
                      </a:r>
                    </a:p>
                    <a:p>
                      <a:pPr marL="342900" indent="-227013">
                        <a:buFont typeface="Arial" panose="020B0604020202020204" pitchFamily="34" charset="0"/>
                        <a:buChar char="•"/>
                      </a:pPr>
                      <a:r>
                        <a:rPr lang="en-US" sz="1800" b="0" i="1" dirty="0">
                          <a:solidFill>
                            <a:schemeClr val="tx1"/>
                          </a:solidFill>
                          <a:cs typeface="Calibri Light" panose="020F0302020204030204" pitchFamily="34" charset="0"/>
                        </a:rPr>
                        <a:t>Keith Welsh, </a:t>
                      </a:r>
                      <a:r>
                        <a:rPr lang="en-US" b="0" i="1" dirty="0">
                          <a:solidFill>
                            <a:schemeClr val="tx1"/>
                          </a:solidFill>
                        </a:rPr>
                        <a:t>LCSW</a:t>
                      </a:r>
                      <a:endParaRPr lang="en-US" sz="1800" b="0" i="1" dirty="0">
                        <a:solidFill>
                          <a:schemeClr val="tx1"/>
                        </a:solidFill>
                        <a:cs typeface="Calibri Light" panose="020F0302020204030204" pitchFamily="34" charset="0"/>
                      </a:endParaRPr>
                    </a:p>
                  </a:txBody>
                  <a:tcPr>
                    <a:noFill/>
                  </a:tcPr>
                </a:tc>
                <a:tc>
                  <a:txBody>
                    <a:bodyPr/>
                    <a:lstStyle/>
                    <a:p>
                      <a:pPr marL="342900" indent="-288925">
                        <a:buFont typeface="Arial" panose="020B0604020202020204" pitchFamily="34" charset="0"/>
                        <a:buChar char="•"/>
                      </a:pPr>
                      <a:endParaRPr lang="en-US" sz="1800" b="0" i="1" dirty="0">
                        <a:solidFill>
                          <a:schemeClr val="tx1"/>
                        </a:solidFill>
                      </a:endParaRPr>
                    </a:p>
                    <a:p>
                      <a:pPr marL="342900" indent="-288925">
                        <a:buFont typeface="Arial" panose="020B0604020202020204" pitchFamily="34" charset="0"/>
                        <a:buChar char="•"/>
                      </a:pPr>
                      <a:r>
                        <a:rPr lang="en-US" sz="1800" b="0" i="1" dirty="0">
                          <a:solidFill>
                            <a:schemeClr val="tx1"/>
                          </a:solidFill>
                          <a:cs typeface="Calibri Light" panose="020F0302020204030204" pitchFamily="34" charset="0"/>
                        </a:rPr>
                        <a:t>Jacob Beste, BSN, RN, PHN</a:t>
                      </a:r>
                    </a:p>
                    <a:p>
                      <a:pPr marL="342900" indent="-288925">
                        <a:buFont typeface="Arial" panose="020B0604020202020204" pitchFamily="34" charset="0"/>
                        <a:buChar char="•"/>
                      </a:pPr>
                      <a:r>
                        <a:rPr lang="en-US" sz="1800" b="0" i="1" dirty="0">
                          <a:solidFill>
                            <a:schemeClr val="tx1"/>
                          </a:solidFill>
                          <a:cs typeface="Calibri Light" panose="020F0302020204030204" pitchFamily="34" charset="0"/>
                        </a:rPr>
                        <a:t>Kristi Groves RN, BSN, MBA-HCM, CPHQ</a:t>
                      </a:r>
                    </a:p>
                    <a:p>
                      <a:pPr marL="342900" indent="-288925">
                        <a:buFont typeface="Arial" panose="020B0604020202020204" pitchFamily="34" charset="0"/>
                        <a:buChar char="•"/>
                      </a:pPr>
                      <a:r>
                        <a:rPr lang="en-US" sz="1800" b="0" i="1" dirty="0">
                          <a:solidFill>
                            <a:schemeClr val="tx1"/>
                          </a:solidFill>
                          <a:cs typeface="Calibri Light" panose="020F0302020204030204" pitchFamily="34" charset="0"/>
                        </a:rPr>
                        <a:t>Jason Petti, MS/HAS</a:t>
                      </a:r>
                    </a:p>
                    <a:p>
                      <a:pPr marL="342900" indent="-288925">
                        <a:buFont typeface="Arial" panose="020B0604020202020204" pitchFamily="34" charset="0"/>
                        <a:buChar char="•"/>
                      </a:pPr>
                      <a:r>
                        <a:rPr lang="en-US" sz="1800" b="0" i="1" dirty="0">
                          <a:solidFill>
                            <a:schemeClr val="tx1"/>
                          </a:solidFill>
                          <a:cs typeface="Calibri Light" panose="020F0302020204030204" pitchFamily="34" charset="0"/>
                        </a:rPr>
                        <a:t>Kavitha Reddy, MD</a:t>
                      </a:r>
                    </a:p>
                  </a:txBody>
                  <a:tcPr>
                    <a:noFill/>
                  </a:tcPr>
                </a:tc>
                <a:extLst>
                  <a:ext uri="{0D108BD9-81ED-4DB2-BD59-A6C34878D82A}">
                    <a16:rowId xmlns:a16="http://schemas.microsoft.com/office/drawing/2014/main" val="575643004"/>
                  </a:ext>
                </a:extLst>
              </a:tr>
            </a:tbl>
          </a:graphicData>
        </a:graphic>
      </p:graphicFrame>
    </p:spTree>
    <p:extLst>
      <p:ext uri="{BB962C8B-B14F-4D97-AF65-F5344CB8AC3E}">
        <p14:creationId xmlns:p14="http://schemas.microsoft.com/office/powerpoint/2010/main" val="376185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10</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7" name="TextBox 6">
            <a:extLst>
              <a:ext uri="{FF2B5EF4-FFF2-40B4-BE49-F238E27FC236}">
                <a16:creationId xmlns:a16="http://schemas.microsoft.com/office/drawing/2014/main" id="{66247EAB-90FB-452F-8D29-3E1FE57737EC}"/>
              </a:ext>
            </a:extLst>
          </p:cNvPr>
          <p:cNvSpPr txBox="1"/>
          <p:nvPr/>
        </p:nvSpPr>
        <p:spPr>
          <a:xfrm>
            <a:off x="314160" y="820593"/>
            <a:ext cx="9780335" cy="2939266"/>
          </a:xfrm>
          <a:prstGeom prst="rect">
            <a:avLst/>
          </a:prstGeom>
          <a:noFill/>
        </p:spPr>
        <p:txBody>
          <a:bodyPr wrap="square">
            <a:spAutoFit/>
          </a:bodyPr>
          <a:lstStyle/>
          <a:p>
            <a:pPr>
              <a:spcAft>
                <a:spcPts val="600"/>
              </a:spcAft>
            </a:pPr>
            <a:r>
              <a:rPr lang="en-US" sz="2000" b="1">
                <a:effectLst/>
                <a:latin typeface="Calibri" panose="020F0502020204030204" pitchFamily="34" charset="0"/>
                <a:ea typeface="Times New Roman" panose="02020603050405020304" pitchFamily="18" charset="0"/>
              </a:rPr>
              <a:t>Maximize Use of HR Policies/Flexibilities. </a:t>
            </a:r>
            <a:r>
              <a:rPr lang="en-US" sz="2000">
                <a:effectLst/>
                <a:latin typeface="Calibri" panose="020F0502020204030204" pitchFamily="34" charset="0"/>
                <a:ea typeface="Times New Roman" panose="02020603050405020304" pitchFamily="18" charset="0"/>
              </a:rPr>
              <a:t>Communicate, encourage use of available HR policies and flexibilities to boost employee wellbeing, retention and recruitment efforts.</a:t>
            </a:r>
          </a:p>
          <a:p>
            <a:pPr>
              <a:spcAft>
                <a:spcPts val="600"/>
              </a:spcAft>
            </a:pPr>
            <a:r>
              <a:rPr lang="en-US" b="1">
                <a:latin typeface="Calibri" panose="020F0502020204030204" pitchFamily="34" charset="0"/>
                <a:ea typeface="Times New Roman" panose="02020603050405020304" pitchFamily="18" charset="0"/>
              </a:rPr>
              <a:t>Actions as of March 7, 2023</a:t>
            </a:r>
          </a:p>
          <a:p>
            <a:pPr marL="342900" marR="0" lvl="0" indent="-342900">
              <a:spcBef>
                <a:spcPts val="600"/>
              </a:spcBef>
              <a:spcAft>
                <a:spcPts val="600"/>
              </a:spcAft>
              <a:buFont typeface="+mj-lt"/>
              <a:buAutoNum type="arabicPeriod" startAt="3"/>
              <a:tabLst>
                <a:tab pos="457200" algn="l"/>
              </a:tabLst>
            </a:pPr>
            <a:r>
              <a:rPr lang="en-US" sz="1700" b="1">
                <a:effectLst/>
                <a:latin typeface="Calibri" panose="020F0502020204030204" pitchFamily="34" charset="0"/>
                <a:ea typeface="Times New Roman" panose="02020603050405020304" pitchFamily="18" charset="0"/>
              </a:rPr>
              <a:t>Broader implementation of Hire Right Hire Fast (HRHF) – consistent with newly developed Tiger Team goals </a:t>
            </a:r>
            <a:endParaRPr lang="en-US" sz="1700" b="1">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Ensure facilities are fully using HRHF for at least 3 of the 4 occupations that have national communities of practice, i.e., 3566 HKA (Housekeeping Aid/Environmental Services Tech), 7408 FSW (Food Service Worker), 0679 MSA (Medical Support Assistant), and 0610 RN (Registered Nurse) – target date 9/30/2023</a:t>
            </a:r>
            <a:endParaRPr lang="en-US" sz="1700">
              <a:effectLst/>
              <a:latin typeface="Calibri" panose="020F0502020204030204" pitchFamily="34" charset="0"/>
              <a:ea typeface="Calibri" panose="020F0502020204030204" pitchFamily="34" charset="0"/>
            </a:endParaRP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3" cstate="print">
            <a:duotone>
              <a:prstClr val="black"/>
              <a:srgbClr val="D7BCFC">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9960378" y="653143"/>
            <a:ext cx="2228851" cy="54744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C753C938-9E56-D61A-5A4F-A12C3E1B1742}"/>
              </a:ext>
            </a:extLst>
          </p:cNvPr>
          <p:cNvPicPr>
            <a:picLocks noChangeAspect="1"/>
          </p:cNvPicPr>
          <p:nvPr/>
        </p:nvPicPr>
        <p:blipFill rotWithShape="1">
          <a:blip r:embed="rId5"/>
          <a:srcRect t="7294" b="-1"/>
          <a:stretch/>
        </p:blipFill>
        <p:spPr>
          <a:xfrm>
            <a:off x="4714434" y="3712642"/>
            <a:ext cx="5245944" cy="1782677"/>
          </a:xfrm>
          <a:prstGeom prst="rect">
            <a:avLst/>
          </a:prstGeom>
        </p:spPr>
      </p:pic>
      <p:sp>
        <p:nvSpPr>
          <p:cNvPr id="10" name="TextBox 9">
            <a:extLst>
              <a:ext uri="{FF2B5EF4-FFF2-40B4-BE49-F238E27FC236}">
                <a16:creationId xmlns:a16="http://schemas.microsoft.com/office/drawing/2014/main" id="{2E23153B-E185-76C3-E45D-45FBAB247048}"/>
              </a:ext>
            </a:extLst>
          </p:cNvPr>
          <p:cNvSpPr txBox="1"/>
          <p:nvPr/>
        </p:nvSpPr>
        <p:spPr>
          <a:xfrm>
            <a:off x="309814" y="3712642"/>
            <a:ext cx="4508041" cy="2077492"/>
          </a:xfrm>
          <a:prstGeom prst="rect">
            <a:avLst/>
          </a:prstGeom>
          <a:noFill/>
        </p:spPr>
        <p:txBody>
          <a:bodyPr wrap="square">
            <a:spAutoFit/>
          </a:bodyPr>
          <a:lstStyle/>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Expand HRHF to 0620 LPN (Practical Nurse) and 0621 NA (Nursing Assistant) – target date 6/30/2023</a:t>
            </a:r>
            <a:endParaRPr lang="en-US" sz="1700">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Revise and enhance HRHF toolkit/share point and develop tracking mechanism for implementation – target date 6/30/2023</a:t>
            </a:r>
            <a:endParaRPr lang="en-US" sz="17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192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11</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7" name="TextBox 6">
            <a:extLst>
              <a:ext uri="{FF2B5EF4-FFF2-40B4-BE49-F238E27FC236}">
                <a16:creationId xmlns:a16="http://schemas.microsoft.com/office/drawing/2014/main" id="{66247EAB-90FB-452F-8D29-3E1FE57737EC}"/>
              </a:ext>
            </a:extLst>
          </p:cNvPr>
          <p:cNvSpPr txBox="1"/>
          <p:nvPr/>
        </p:nvSpPr>
        <p:spPr>
          <a:xfrm>
            <a:off x="400397" y="990600"/>
            <a:ext cx="9061210" cy="4224490"/>
          </a:xfrm>
          <a:prstGeom prst="rect">
            <a:avLst/>
          </a:prstGeom>
          <a:noFill/>
        </p:spPr>
        <p:txBody>
          <a:bodyPr wrap="square">
            <a:spAutoFit/>
          </a:bodyPr>
          <a:lstStyle/>
          <a:p>
            <a:pPr>
              <a:spcAft>
                <a:spcPts val="600"/>
              </a:spcAft>
            </a:pPr>
            <a:r>
              <a:rPr lang="en-US" sz="2000" b="1">
                <a:effectLst/>
                <a:latin typeface="Calibri" panose="020F0502020204030204" pitchFamily="34" charset="0"/>
                <a:ea typeface="Times New Roman" panose="02020603050405020304" pitchFamily="18" charset="0"/>
              </a:rPr>
              <a:t>Strengthen Mental Health Support. </a:t>
            </a:r>
            <a:r>
              <a:rPr lang="en-US" sz="2000">
                <a:effectLst/>
                <a:latin typeface="Calibri" panose="020F0502020204030204" pitchFamily="34" charset="0"/>
                <a:ea typeface="Times New Roman" panose="02020603050405020304" pitchFamily="18" charset="0"/>
              </a:rPr>
              <a:t>Increase investments in mental health resources, ensuring employees know what resources are available and how to ask for support.</a:t>
            </a:r>
          </a:p>
          <a:p>
            <a:pPr marL="58737">
              <a:spcAft>
                <a:spcPts val="600"/>
              </a:spcAft>
            </a:pPr>
            <a:r>
              <a:rPr lang="en-US" b="1">
                <a:latin typeface="Calibri" panose="020F0502020204030204" pitchFamily="34" charset="0"/>
                <a:ea typeface="Times New Roman" panose="02020603050405020304" pitchFamily="18" charset="0"/>
              </a:rPr>
              <a:t>Actions</a:t>
            </a:r>
          </a:p>
          <a:p>
            <a:pPr marL="0" marR="0">
              <a:lnSpc>
                <a:spcPct val="107000"/>
              </a:lnSpc>
              <a:spcBef>
                <a:spcPts val="0"/>
              </a:spcBef>
              <a:spcAft>
                <a:spcPts val="0"/>
              </a:spcAft>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Scaling Peer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Working on proposal to scale employee peer support program with plans to pilot VISN level implementation model utilizing clinicians within the Clinical Resource Hubs (CRHs); interested clinicians will be trained as peer support volunteers to provide assistance to employees across the VISN during stressful times and after critical incidents. </a:t>
            </a:r>
            <a:endParaRPr lang="en-US" sz="180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EAP Modernization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Working on proposal for EAP modernization at VA medical centers and VHACO that will include recommending a hybrid model of service delivery.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Currently in the process of surveying in-house EAP coordinators to better understand current state of EAP and identify gaps in clinical oversight, training and service provision within VHA. </a:t>
            </a:r>
            <a:endParaRPr lang="en-US" sz="1800">
              <a:effectLst/>
              <a:latin typeface="Calibri" panose="020F0502020204030204" pitchFamily="34" charset="0"/>
              <a:ea typeface="Calibri" panose="020F0502020204030204" pitchFamily="34" charset="0"/>
            </a:endParaRP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39380" r="30146"/>
          <a:stretch/>
        </p:blipFill>
        <p:spPr>
          <a:xfrm>
            <a:off x="9677399" y="655864"/>
            <a:ext cx="2514601" cy="54717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12</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7" name="TextBox 6">
            <a:extLst>
              <a:ext uri="{FF2B5EF4-FFF2-40B4-BE49-F238E27FC236}">
                <a16:creationId xmlns:a16="http://schemas.microsoft.com/office/drawing/2014/main" id="{66247EAB-90FB-452F-8D29-3E1FE57737EC}"/>
              </a:ext>
            </a:extLst>
          </p:cNvPr>
          <p:cNvSpPr txBox="1"/>
          <p:nvPr/>
        </p:nvSpPr>
        <p:spPr>
          <a:xfrm>
            <a:off x="400397" y="990600"/>
            <a:ext cx="9061210" cy="4391395"/>
          </a:xfrm>
          <a:prstGeom prst="rect">
            <a:avLst/>
          </a:prstGeom>
          <a:noFill/>
        </p:spPr>
        <p:txBody>
          <a:bodyPr wrap="square">
            <a:spAutoFit/>
          </a:bodyPr>
          <a:lstStyle/>
          <a:p>
            <a:pPr>
              <a:spcAft>
                <a:spcPts val="600"/>
              </a:spcAft>
            </a:pPr>
            <a:r>
              <a:rPr lang="en-US" sz="2000" b="1">
                <a:effectLst/>
                <a:latin typeface="Calibri" panose="020F0502020204030204" pitchFamily="34" charset="0"/>
                <a:ea typeface="Times New Roman" panose="02020603050405020304" pitchFamily="18" charset="0"/>
              </a:rPr>
              <a:t>Strengthen Mental Health Support. </a:t>
            </a:r>
            <a:r>
              <a:rPr lang="en-US" sz="2000">
                <a:effectLst/>
                <a:latin typeface="Calibri" panose="020F0502020204030204" pitchFamily="34" charset="0"/>
                <a:ea typeface="Times New Roman" panose="02020603050405020304" pitchFamily="18" charset="0"/>
              </a:rPr>
              <a:t>Increase investments in mental health resources, ensuring employees know what resources are available and how to ask for support.</a:t>
            </a:r>
          </a:p>
          <a:p>
            <a:pPr marL="58737">
              <a:spcAft>
                <a:spcPts val="600"/>
              </a:spcAft>
            </a:pPr>
            <a:r>
              <a:rPr lang="en-US" b="1">
                <a:latin typeface="Calibri" panose="020F0502020204030204" pitchFamily="34" charset="0"/>
                <a:ea typeface="Times New Roman" panose="02020603050405020304" pitchFamily="18" charset="0"/>
              </a:rPr>
              <a:t>Actions </a:t>
            </a:r>
            <a:r>
              <a:rPr lang="en-US" b="1" i="1">
                <a:latin typeface="Calibri" panose="020F0502020204030204" pitchFamily="34" charset="0"/>
                <a:ea typeface="Times New Roman" panose="02020603050405020304" pitchFamily="18" charset="0"/>
              </a:rPr>
              <a:t>continued…</a:t>
            </a:r>
          </a:p>
          <a:p>
            <a:pPr marL="0" marR="0">
              <a:lnSpc>
                <a:spcPct val="107000"/>
              </a:lnSpc>
              <a:spcBef>
                <a:spcPts val="0"/>
              </a:spcBef>
              <a:spcAft>
                <a:spcPts val="0"/>
              </a:spcAft>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Additional Options for Acute Crisis Support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Identified existing VA standard procedure for responding to a non-veteran employee experiencing acute SI/HI. Discussing the recommendation for further communication of this procedure.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Identified other existing employee acute crisis support programs and discussing how to scale these programs across facilities. </a:t>
            </a:r>
            <a:endParaRPr lang="en-US" sz="180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Each of the three workgroups will present options to the REBOOT implementation team and eventually the Employee Engagement Committee/Organizational Health Council for approval. We plan to seek feedback from network directors as well on proposed tactics to strengthen mental health support for employees. </a:t>
            </a: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39380" r="30146"/>
          <a:stretch/>
        </p:blipFill>
        <p:spPr>
          <a:xfrm>
            <a:off x="9677399" y="655864"/>
            <a:ext cx="2514601" cy="54717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487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13</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7" name="TextBox 6">
            <a:extLst>
              <a:ext uri="{FF2B5EF4-FFF2-40B4-BE49-F238E27FC236}">
                <a16:creationId xmlns:a16="http://schemas.microsoft.com/office/drawing/2014/main" id="{66247EAB-90FB-452F-8D29-3E1FE57737EC}"/>
              </a:ext>
            </a:extLst>
          </p:cNvPr>
          <p:cNvSpPr txBox="1"/>
          <p:nvPr/>
        </p:nvSpPr>
        <p:spPr>
          <a:xfrm>
            <a:off x="285750" y="831549"/>
            <a:ext cx="9572789" cy="5940088"/>
          </a:xfrm>
          <a:prstGeom prst="rect">
            <a:avLst/>
          </a:prstGeom>
          <a:noFill/>
        </p:spPr>
        <p:txBody>
          <a:bodyPr wrap="square">
            <a:spAutoFit/>
          </a:bodyPr>
          <a:lstStyle/>
          <a:p>
            <a:pPr>
              <a:spcAft>
                <a:spcPts val="600"/>
              </a:spcAft>
            </a:pPr>
            <a:r>
              <a:rPr lang="en-US" sz="2000" b="1">
                <a:effectLst/>
                <a:latin typeface="Calibri" panose="020F0502020204030204" pitchFamily="34" charset="0"/>
                <a:ea typeface="Times New Roman" panose="02020603050405020304" pitchFamily="18" charset="0"/>
              </a:rPr>
              <a:t>Strengthen Culture of Servant Leadership</a:t>
            </a:r>
            <a:r>
              <a:rPr lang="en-US" sz="2000" b="1">
                <a:latin typeface="Calibri" panose="020F0502020204030204" pitchFamily="34" charset="0"/>
                <a:ea typeface="Times New Roman" panose="02020603050405020304" pitchFamily="18" charset="0"/>
              </a:rPr>
              <a:t>. </a:t>
            </a:r>
            <a:r>
              <a:rPr lang="en-US" sz="2000">
                <a:effectLst/>
                <a:latin typeface="Calibri" panose="020F0502020204030204" pitchFamily="34" charset="0"/>
                <a:ea typeface="Times New Roman" panose="02020603050405020304" pitchFamily="18" charset="0"/>
              </a:rPr>
              <a:t>Increase the practice of servant leadership principles at all levels of the VHA organization.</a:t>
            </a:r>
          </a:p>
          <a:p>
            <a:pPr marL="58737">
              <a:spcAft>
                <a:spcPts val="600"/>
              </a:spcAft>
            </a:pPr>
            <a:r>
              <a:rPr lang="en-US" b="1">
                <a:effectLst/>
                <a:latin typeface="Calibri" panose="020F0502020204030204" pitchFamily="34" charset="0"/>
                <a:ea typeface="Times New Roman" panose="02020603050405020304" pitchFamily="18" charset="0"/>
              </a:rPr>
              <a:t>Actions as of March 7, 2023</a:t>
            </a:r>
          </a:p>
          <a:p>
            <a:pPr marL="342900" indent="-284163">
              <a:spcAft>
                <a:spcPts val="600"/>
              </a:spcAft>
              <a:buFont typeface="Arial" panose="020B0604020202020204" pitchFamily="34" charset="0"/>
              <a:buChar char="•"/>
            </a:pPr>
            <a:r>
              <a:rPr lang="en-US" sz="1700">
                <a:effectLst/>
                <a:latin typeface="Calibri" panose="020F0502020204030204" pitchFamily="34" charset="0"/>
                <a:ea typeface="Times New Roman" panose="02020603050405020304" pitchFamily="18" charset="0"/>
              </a:rPr>
              <a:t>VHA will expand efforts already underway, including servant leader education and training within HLTI leadership programs, promotion of Servant Leadership Gaming Module, Supervisor Coordinator positions currently being piloted at 10 VAMCs. </a:t>
            </a:r>
          </a:p>
          <a:p>
            <a:pPr marL="342900" indent="-284163">
              <a:spcAft>
                <a:spcPts val="600"/>
              </a:spcAft>
              <a:buFont typeface="Arial" panose="020B0604020202020204" pitchFamily="34" charset="0"/>
              <a:buChar char="•"/>
            </a:pPr>
            <a:r>
              <a:rPr lang="en-US" sz="1700">
                <a:effectLst/>
                <a:latin typeface="Calibri" panose="020F0502020204030204" pitchFamily="34" charset="0"/>
                <a:ea typeface="Times New Roman" panose="02020603050405020304" pitchFamily="18" charset="0"/>
              </a:rPr>
              <a:t>VHA will also increase awareness of servant leadership learning opportunities and expand opportunities and ways to incentivize, reward and recognize employees demonstrating servant leadership behaviors. </a:t>
            </a:r>
          </a:p>
          <a:p>
            <a:pPr marL="342900" indent="-284163">
              <a:spcAft>
                <a:spcPts val="600"/>
              </a:spcAft>
              <a:buFont typeface="Arial" panose="020B0604020202020204" pitchFamily="34" charset="0"/>
              <a:buChar char="•"/>
            </a:pPr>
            <a:r>
              <a:rPr lang="en-US" sz="1700">
                <a:latin typeface="Calibri" panose="020F0502020204030204" pitchFamily="34" charset="0"/>
                <a:ea typeface="Times New Roman" panose="02020603050405020304" pitchFamily="18" charset="0"/>
              </a:rPr>
              <a:t>Potential tools for implementation</a:t>
            </a:r>
          </a:p>
          <a:p>
            <a:pPr marL="800100" lvl="1" indent="-342900">
              <a:spcAft>
                <a:spcPts val="600"/>
              </a:spcAft>
              <a:buFont typeface="Calibri" panose="020F0502020204030204" pitchFamily="34" charset="0"/>
              <a:buChar char="-"/>
            </a:pPr>
            <a:r>
              <a:rPr lang="en-US" sz="1700">
                <a:effectLst/>
                <a:latin typeface="Calibri" panose="020F0502020204030204" pitchFamily="34" charset="0"/>
                <a:ea typeface="Times New Roman" panose="02020603050405020304" pitchFamily="18" charset="0"/>
              </a:rPr>
              <a:t>Servant Leader 101 Training Module </a:t>
            </a:r>
            <a:endParaRPr lang="en-US" sz="1700">
              <a:effectLst/>
              <a:latin typeface="Calibri" panose="020F0502020204030204" pitchFamily="34" charset="0"/>
              <a:ea typeface="Calibri" panose="020F0502020204030204" pitchFamily="34" charset="0"/>
            </a:endParaRPr>
          </a:p>
          <a:p>
            <a:pPr marL="800100" lvl="1" indent="-342900">
              <a:spcAft>
                <a:spcPts val="600"/>
              </a:spcAft>
              <a:buFont typeface="Calibri" panose="020F0502020204030204" pitchFamily="34" charset="0"/>
              <a:buChar char="-"/>
            </a:pPr>
            <a:r>
              <a:rPr lang="en-US" sz="1700">
                <a:effectLst/>
                <a:latin typeface="Calibri" panose="020F0502020204030204" pitchFamily="34" charset="0"/>
                <a:ea typeface="Times New Roman" panose="02020603050405020304" pitchFamily="18" charset="0"/>
              </a:rPr>
              <a:t>NCOD leadership possible additions: Tips for dealing with backlash, Stay In VA interview/discussion principles</a:t>
            </a:r>
          </a:p>
          <a:p>
            <a:pPr marL="800100" lvl="1" indent="-342900">
              <a:spcAft>
                <a:spcPts val="600"/>
              </a:spcAft>
              <a:buFont typeface="Calibri" panose="020F0502020204030204" pitchFamily="34" charset="0"/>
              <a:buChar char="-"/>
            </a:pPr>
            <a:r>
              <a:rPr lang="en-US" sz="1700">
                <a:latin typeface="Calibri" panose="020F0502020204030204" pitchFamily="34" charset="0"/>
                <a:ea typeface="Times New Roman" panose="02020603050405020304" pitchFamily="18" charset="0"/>
              </a:rPr>
              <a:t>Experiential learning  activities rather than slide decks </a:t>
            </a:r>
            <a:r>
              <a:rPr lang="en-US" sz="1700">
                <a:effectLst/>
                <a:latin typeface="Calibri" panose="020F0502020204030204" pitchFamily="34" charset="0"/>
                <a:ea typeface="Times New Roman" panose="02020603050405020304" pitchFamily="18" charset="0"/>
              </a:rPr>
              <a:t>Possibly a follow-on to initial “training” to address challenges long term</a:t>
            </a:r>
            <a:endParaRPr lang="en-US" sz="1700">
              <a:effectLst/>
              <a:latin typeface="Calibri" panose="020F0502020204030204" pitchFamily="34" charset="0"/>
              <a:ea typeface="Calibri" panose="020F0502020204030204" pitchFamily="34" charset="0"/>
            </a:endParaRPr>
          </a:p>
          <a:p>
            <a:pPr marL="800100" lvl="1" indent="-342900">
              <a:spcAft>
                <a:spcPts val="600"/>
              </a:spcAft>
              <a:buFont typeface="Calibri" panose="020F0502020204030204" pitchFamily="34" charset="0"/>
              <a:buChar char="-"/>
            </a:pPr>
            <a:r>
              <a:rPr lang="en-US" sz="1700">
                <a:effectLst/>
                <a:latin typeface="Calibri" panose="020F0502020204030204" pitchFamily="34" charset="0"/>
                <a:ea typeface="Times New Roman" panose="02020603050405020304" pitchFamily="18" charset="0"/>
              </a:rPr>
              <a:t>Leverage existing management tools (e.g., </a:t>
            </a:r>
            <a:r>
              <a:rPr lang="en-US" sz="1700" err="1">
                <a:effectLst/>
                <a:latin typeface="Calibri" panose="020F0502020204030204" pitchFamily="34" charset="0"/>
                <a:ea typeface="Times New Roman" panose="02020603050405020304" pitchFamily="18" charset="0"/>
              </a:rPr>
              <a:t>DiSC</a:t>
            </a:r>
            <a:r>
              <a:rPr lang="en-US" sz="1700">
                <a:effectLst/>
                <a:latin typeface="Calibri" panose="020F0502020204030204" pitchFamily="34" charset="0"/>
                <a:ea typeface="Times New Roman" panose="02020603050405020304" pitchFamily="18" charset="0"/>
              </a:rPr>
              <a:t>, </a:t>
            </a:r>
            <a:r>
              <a:rPr lang="en-US" sz="1700" err="1">
                <a:effectLst/>
                <a:latin typeface="Calibri" panose="020F0502020204030204" pitchFamily="34" charset="0"/>
                <a:ea typeface="Times New Roman" panose="02020603050405020304" pitchFamily="18" charset="0"/>
              </a:rPr>
              <a:t>Strengthsfinder</a:t>
            </a:r>
            <a:r>
              <a:rPr lang="en-US" sz="1700">
                <a:effectLst/>
                <a:latin typeface="Calibri" panose="020F0502020204030204" pitchFamily="34" charset="0"/>
                <a:ea typeface="Times New Roman" panose="02020603050405020304" pitchFamily="18" charset="0"/>
              </a:rPr>
              <a:t>) outside of NCOD consultations to increase motivation and desire to do something differently</a:t>
            </a:r>
            <a:endParaRPr lang="en-US" sz="1700">
              <a:effectLst/>
              <a:latin typeface="Calibri" panose="020F0502020204030204" pitchFamily="34" charset="0"/>
              <a:ea typeface="Calibri" panose="020F0502020204030204" pitchFamily="34" charset="0"/>
            </a:endParaRPr>
          </a:p>
          <a:p>
            <a:pPr marL="800100" lvl="1" indent="-284163">
              <a:spcAft>
                <a:spcPts val="600"/>
              </a:spcAft>
              <a:buFont typeface="Arial" panose="020B0604020202020204" pitchFamily="34" charset="0"/>
              <a:buChar char="•"/>
            </a:pPr>
            <a:endParaRPr lang="en-US" sz="1700">
              <a:latin typeface="Calibri" panose="020F0502020204030204" pitchFamily="34" charset="0"/>
              <a:ea typeface="Times New Roman" panose="02020603050405020304" pitchFamily="18" charset="0"/>
            </a:endParaRPr>
          </a:p>
          <a:p>
            <a:pPr marL="342900" indent="-284163">
              <a:spcAft>
                <a:spcPts val="600"/>
              </a:spcAft>
              <a:buFont typeface="Arial" panose="020B0604020202020204" pitchFamily="34" charset="0"/>
              <a:buChar char="•"/>
            </a:pPr>
            <a:endParaRPr lang="en-US" sz="1700">
              <a:effectLst/>
              <a:latin typeface="Calibri" panose="020F0502020204030204" pitchFamily="34" charset="0"/>
              <a:ea typeface="Times New Roman" panose="02020603050405020304" pitchFamily="18" charset="0"/>
            </a:endParaRP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p:blipFill>
        <p:spPr>
          <a:xfrm>
            <a:off x="9960378" y="654504"/>
            <a:ext cx="2228851" cy="54731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5224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Next Steps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14</a:t>
            </a:fld>
            <a:endParaRPr lang="en-US"/>
          </a:p>
        </p:txBody>
      </p:sp>
      <p:sp>
        <p:nvSpPr>
          <p:cNvPr id="5" name="Content Placeholder 4">
            <a:extLst>
              <a:ext uri="{FF2B5EF4-FFF2-40B4-BE49-F238E27FC236}">
                <a16:creationId xmlns:a16="http://schemas.microsoft.com/office/drawing/2014/main" id="{8030A17A-A8CC-44BB-BED9-035BF90BA000}"/>
              </a:ext>
            </a:extLst>
          </p:cNvPr>
          <p:cNvSpPr>
            <a:spLocks noGrp="1"/>
          </p:cNvSpPr>
          <p:nvPr>
            <p:ph idx="1"/>
          </p:nvPr>
        </p:nvSpPr>
        <p:spPr>
          <a:xfrm>
            <a:off x="285750" y="914400"/>
            <a:ext cx="7299082" cy="4980562"/>
          </a:xfrm>
        </p:spPr>
        <p:txBody>
          <a:bodyPr>
            <a:noAutofit/>
          </a:bodyPr>
          <a:lstStyle/>
          <a:p>
            <a:pPr marL="284163" indent="-284163">
              <a:lnSpc>
                <a:spcPct val="100000"/>
              </a:lnSpc>
              <a:spcBef>
                <a:spcPts val="0"/>
              </a:spcBef>
              <a:spcAft>
                <a:spcPts val="1200"/>
              </a:spcAft>
            </a:pPr>
            <a:r>
              <a:rPr lang="en-US" sz="2400"/>
              <a:t>REBOOT is now an </a:t>
            </a:r>
            <a:r>
              <a:rPr lang="en-US" sz="2400" b="1"/>
              <a:t>implementation team </a:t>
            </a:r>
            <a:r>
              <a:rPr lang="en-US" sz="2400"/>
              <a:t>aligned within the VHA Organizational Health Council (OHC). </a:t>
            </a:r>
          </a:p>
          <a:p>
            <a:pPr marL="741363" lvl="1" indent="-284163">
              <a:lnSpc>
                <a:spcPct val="100000"/>
              </a:lnSpc>
              <a:spcBef>
                <a:spcPts val="0"/>
              </a:spcBef>
              <a:spcAft>
                <a:spcPts val="1200"/>
              </a:spcAft>
            </a:pPr>
            <a:r>
              <a:rPr lang="en-US"/>
              <a:t>OHC reports to the </a:t>
            </a:r>
            <a:r>
              <a:rPr lang="en-US" b="1"/>
              <a:t>VHA Governance Board</a:t>
            </a:r>
            <a:r>
              <a:rPr lang="en-US"/>
              <a:t>.</a:t>
            </a:r>
          </a:p>
          <a:p>
            <a:pPr marL="284163" indent="-284163">
              <a:lnSpc>
                <a:spcPct val="100000"/>
              </a:lnSpc>
              <a:spcBef>
                <a:spcPts val="0"/>
              </a:spcBef>
              <a:spcAft>
                <a:spcPts val="1200"/>
              </a:spcAft>
            </a:pPr>
            <a:r>
              <a:rPr lang="en-US" sz="2400" b="1"/>
              <a:t>Seven workstreams are </a:t>
            </a:r>
            <a:r>
              <a:rPr lang="en-US" sz="2400"/>
              <a:t>implementing actions within each priority focus area.</a:t>
            </a:r>
          </a:p>
          <a:p>
            <a:pPr marL="284163" indent="-284163">
              <a:lnSpc>
                <a:spcPct val="100000"/>
              </a:lnSpc>
              <a:spcBef>
                <a:spcPts val="0"/>
              </a:spcBef>
              <a:spcAft>
                <a:spcPts val="1200"/>
              </a:spcAft>
            </a:pPr>
            <a:r>
              <a:rPr lang="en-US" sz="2400"/>
              <a:t>The REBOOT implementation team and workstreams have both </a:t>
            </a:r>
            <a:r>
              <a:rPr lang="en-US" sz="2400" b="1"/>
              <a:t>VHACO and field representation</a:t>
            </a:r>
            <a:r>
              <a:rPr lang="en-US" sz="2400"/>
              <a:t>.</a:t>
            </a:r>
          </a:p>
          <a:p>
            <a:pPr marL="284163" indent="-284163">
              <a:lnSpc>
                <a:spcPct val="100000"/>
              </a:lnSpc>
              <a:spcBef>
                <a:spcPts val="0"/>
              </a:spcBef>
              <a:spcAft>
                <a:spcPts val="1200"/>
              </a:spcAft>
            </a:pPr>
            <a:r>
              <a:rPr lang="en-US" sz="2400"/>
              <a:t>Expect </a:t>
            </a:r>
            <a:r>
              <a:rPr lang="en-US" sz="2400" b="1"/>
              <a:t>continued, periodic updates</a:t>
            </a:r>
            <a:r>
              <a:rPr lang="en-US" sz="2400"/>
              <a:t> from the USH on REBOOT implementation progress.</a:t>
            </a:r>
            <a:endParaRPr lang="en-US" sz="2100"/>
          </a:p>
        </p:txBody>
      </p:sp>
      <p:pic>
        <p:nvPicPr>
          <p:cNvPr id="7" name="Picture 6" descr="Wooden mountain walkway">
            <a:extLst>
              <a:ext uri="{FF2B5EF4-FFF2-40B4-BE49-F238E27FC236}">
                <a16:creationId xmlns:a16="http://schemas.microsoft.com/office/drawing/2014/main" id="{BA2C5189-00B6-4A56-A897-97F2DCE2FEFC}"/>
              </a:ext>
            </a:extLst>
          </p:cNvPr>
          <p:cNvPicPr>
            <a:picLocks noChangeAspect="1"/>
          </p:cNvPicPr>
          <p:nvPr/>
        </p:nvPicPr>
        <p:blipFill rotWithShape="1">
          <a:blip r:embed="rId3">
            <a:extLst>
              <a:ext uri="{28A0092B-C50C-407E-A947-70E740481C1C}">
                <a14:useLocalDpi xmlns:a14="http://schemas.microsoft.com/office/drawing/2010/main" val="0"/>
              </a:ext>
            </a:extLst>
          </a:blip>
          <a:srcRect l="29612" r="21086"/>
          <a:stretch/>
        </p:blipFill>
        <p:spPr>
          <a:xfrm>
            <a:off x="8135655" y="646264"/>
            <a:ext cx="4056346" cy="54813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1265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a:t>Resources</a:t>
            </a:r>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2E955-1962-4AEE-8867-D22B674B3D18}" type="slidenum">
              <a:rPr lang="en-US" smtClean="0"/>
              <a:pPr/>
              <a:t>15</a:t>
            </a:fld>
            <a:endParaRPr lang="en-US"/>
          </a:p>
        </p:txBody>
      </p:sp>
      <p:sp>
        <p:nvSpPr>
          <p:cNvPr id="5" name="TextBox 4">
            <a:extLst>
              <a:ext uri="{FF2B5EF4-FFF2-40B4-BE49-F238E27FC236}">
                <a16:creationId xmlns:a16="http://schemas.microsoft.com/office/drawing/2014/main" id="{6F4AD0D0-653A-4455-A120-2EA2846A7D68}"/>
              </a:ext>
            </a:extLst>
          </p:cNvPr>
          <p:cNvSpPr txBox="1"/>
          <p:nvPr/>
        </p:nvSpPr>
        <p:spPr>
          <a:xfrm>
            <a:off x="411198" y="1015200"/>
            <a:ext cx="4477326" cy="3046988"/>
          </a:xfrm>
          <a:prstGeom prst="rect">
            <a:avLst/>
          </a:prstGeom>
          <a:noFill/>
        </p:spPr>
        <p:txBody>
          <a:bodyPr wrap="square">
            <a:spAutoFit/>
          </a:bodyPr>
          <a:lstStyle/>
          <a:p>
            <a:pPr algn="l">
              <a:spcAft>
                <a:spcPts val="600"/>
              </a:spcAft>
            </a:pPr>
            <a:r>
              <a:rPr lang="en-US" b="1" i="0">
                <a:solidFill>
                  <a:srgbClr val="1B1B1B"/>
                </a:solidFill>
                <a:effectLst/>
              </a:rPr>
              <a:t>VHA REBOOT Initiative</a:t>
            </a:r>
            <a:endParaRPr lang="en-US" b="0" i="0">
              <a:solidFill>
                <a:srgbClr val="1B1B1B"/>
              </a:solidFill>
              <a:effectLst/>
            </a:endParaRPr>
          </a:p>
          <a:p>
            <a:pPr marL="344488" indent="-228600">
              <a:spcAft>
                <a:spcPts val="600"/>
              </a:spcAft>
              <a:buFont typeface="Arial" panose="020B0604020202020204" pitchFamily="34" charset="0"/>
              <a:buChar char="•"/>
            </a:pPr>
            <a:r>
              <a:rPr lang="en-US">
                <a:hlinkClick r:id="rId3"/>
              </a:rPr>
              <a:t>REBOOT Webpage (VA Insider)</a:t>
            </a:r>
            <a:endParaRPr lang="en-US"/>
          </a:p>
          <a:p>
            <a:pPr algn="l">
              <a:spcAft>
                <a:spcPts val="600"/>
              </a:spcAft>
            </a:pPr>
            <a:r>
              <a:rPr lang="en-US" b="1" i="0">
                <a:solidFill>
                  <a:srgbClr val="1B1B1B"/>
                </a:solidFill>
                <a:effectLst/>
              </a:rPr>
              <a:t>Supporting Resources</a:t>
            </a:r>
            <a:endParaRPr lang="en-US" b="0" i="0">
              <a:solidFill>
                <a:srgbClr val="1B1B1B"/>
              </a:solidFill>
              <a:effectLst/>
            </a:endParaRPr>
          </a:p>
          <a:p>
            <a:pPr marL="344488" indent="-230188" algn="l">
              <a:spcAft>
                <a:spcPts val="600"/>
              </a:spcAft>
              <a:buFont typeface="Arial" panose="020B0604020202020204" pitchFamily="34" charset="0"/>
              <a:buChar char="•"/>
            </a:pPr>
            <a:r>
              <a:rPr lang="en-US" b="0" i="0" u="none" strike="noStrike">
                <a:solidFill>
                  <a:srgbClr val="1B1B1B"/>
                </a:solidFill>
                <a:effectLst/>
                <a:hlinkClick r:id="rId4"/>
              </a:rPr>
              <a:t>Scheduling Flexibilities FAQS</a:t>
            </a:r>
            <a:endParaRPr lang="en-US" b="0" i="0">
              <a:solidFill>
                <a:srgbClr val="1B1B1B"/>
              </a:solidFill>
              <a:effectLst/>
            </a:endParaRPr>
          </a:p>
          <a:p>
            <a:pPr marL="344488" indent="-230188" algn="l">
              <a:spcAft>
                <a:spcPts val="600"/>
              </a:spcAft>
              <a:buFont typeface="Arial" panose="020B0604020202020204" pitchFamily="34" charset="0"/>
              <a:buChar char="•"/>
            </a:pPr>
            <a:r>
              <a:rPr lang="en-US" b="0" i="0" u="none" strike="noStrike">
                <a:solidFill>
                  <a:srgbClr val="1B1B1B"/>
                </a:solidFill>
                <a:effectLst/>
                <a:hlinkClick r:id="rId5"/>
              </a:rPr>
              <a:t>Telework for Primary Care Employees Memo</a:t>
            </a:r>
            <a:endParaRPr lang="en-US" b="0" i="0">
              <a:solidFill>
                <a:srgbClr val="1B1B1B"/>
              </a:solidFill>
              <a:effectLst/>
            </a:endParaRPr>
          </a:p>
          <a:p>
            <a:pPr marL="344488" indent="-230188" algn="l">
              <a:spcAft>
                <a:spcPts val="600"/>
              </a:spcAft>
              <a:buFont typeface="Arial" panose="020B0604020202020204" pitchFamily="34" charset="0"/>
              <a:buChar char="•"/>
            </a:pPr>
            <a:r>
              <a:rPr lang="en-US" b="0" i="0" u="none" strike="noStrike">
                <a:solidFill>
                  <a:srgbClr val="1B1B1B"/>
                </a:solidFill>
                <a:effectLst/>
                <a:hlinkClick r:id="rId6"/>
              </a:rPr>
              <a:t>Employee Whole Health</a:t>
            </a:r>
            <a:endParaRPr lang="en-US" b="0" i="0">
              <a:solidFill>
                <a:srgbClr val="1B1B1B"/>
              </a:solidFill>
              <a:effectLst/>
            </a:endParaRPr>
          </a:p>
          <a:p>
            <a:pPr marL="344488" indent="-230188" algn="l">
              <a:spcAft>
                <a:spcPts val="600"/>
              </a:spcAft>
              <a:buFont typeface="Arial" panose="020B0604020202020204" pitchFamily="34" charset="0"/>
              <a:buChar char="•"/>
            </a:pPr>
            <a:r>
              <a:rPr lang="en-US" b="0" i="0" u="none" strike="noStrike">
                <a:solidFill>
                  <a:srgbClr val="1B1B1B"/>
                </a:solidFill>
                <a:effectLst/>
                <a:hlinkClick r:id="rId7"/>
              </a:rPr>
              <a:t>Send gratitude</a:t>
            </a:r>
            <a:r>
              <a:rPr lang="en-US" b="0" i="0">
                <a:solidFill>
                  <a:srgbClr val="1B1B1B"/>
                </a:solidFill>
                <a:effectLst/>
              </a:rPr>
              <a:t> to a colleague through the #VAGratitude app.</a:t>
            </a:r>
          </a:p>
        </p:txBody>
      </p:sp>
      <p:sp>
        <p:nvSpPr>
          <p:cNvPr id="7" name="TextBox 6">
            <a:extLst>
              <a:ext uri="{FF2B5EF4-FFF2-40B4-BE49-F238E27FC236}">
                <a16:creationId xmlns:a16="http://schemas.microsoft.com/office/drawing/2014/main" id="{AB2134EB-CE21-416B-8A16-3899512C49A6}"/>
              </a:ext>
            </a:extLst>
          </p:cNvPr>
          <p:cNvSpPr txBox="1"/>
          <p:nvPr/>
        </p:nvSpPr>
        <p:spPr>
          <a:xfrm>
            <a:off x="5545015" y="1004631"/>
            <a:ext cx="6400800" cy="4262705"/>
          </a:xfrm>
          <a:prstGeom prst="rect">
            <a:avLst/>
          </a:prstGeom>
          <a:noFill/>
        </p:spPr>
        <p:txBody>
          <a:bodyPr wrap="square">
            <a:spAutoFit/>
          </a:bodyPr>
          <a:lstStyle/>
          <a:p>
            <a:pPr algn="l">
              <a:spcAft>
                <a:spcPts val="600"/>
              </a:spcAft>
            </a:pPr>
            <a:r>
              <a:rPr lang="en-US" b="1" i="0">
                <a:solidFill>
                  <a:srgbClr val="1B1B1B"/>
                </a:solidFill>
                <a:effectLst/>
              </a:rPr>
              <a:t>USH Updates on REBOOT</a:t>
            </a:r>
          </a:p>
          <a:p>
            <a:pPr marL="169863" indent="-169863">
              <a:spcAft>
                <a:spcPts val="600"/>
              </a:spcAft>
              <a:buFont typeface="Arial" panose="020B0604020202020204" pitchFamily="34" charset="0"/>
              <a:buChar char="•"/>
            </a:pPr>
            <a:r>
              <a:rPr lang="en-US" b="0" i="0" u="none" strike="noStrike">
                <a:solidFill>
                  <a:srgbClr val="1B1B1B"/>
                </a:solidFill>
                <a:effectLst/>
                <a:latin typeface="Public Sans"/>
                <a:hlinkClick r:id="rId8"/>
              </a:rPr>
              <a:t>REBOOT Implementation Status Update (December 2022)</a:t>
            </a:r>
            <a:endParaRPr lang="en-US" b="0" i="0" u="none" strike="noStrike">
              <a:solidFill>
                <a:srgbClr val="1B1B1B"/>
              </a:solidFill>
              <a:effectLst/>
              <a:hlinkClick r:id="rId9"/>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9"/>
              </a:rPr>
              <a:t>Announcing REBOOT priority focus areas (Sep. 2022)</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10"/>
              </a:rPr>
              <a:t>Preparing for REBOOT implementation (Jun. 2022)</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11"/>
              </a:rPr>
              <a:t>Staffing challenges and contribution to burnout (May 2022)</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12"/>
              </a:rPr>
              <a:t>Focus groups, supporting employee Whole Health (Apr. 2022)</a:t>
            </a:r>
            <a:endParaRPr lang="en-US" b="0" i="0">
              <a:solidFill>
                <a:srgbClr val="1B1B1B"/>
              </a:solidFill>
              <a:effectLst/>
            </a:endParaRPr>
          </a:p>
          <a:p>
            <a:pPr marL="169863" indent="-169863">
              <a:spcAft>
                <a:spcPts val="600"/>
              </a:spcAft>
              <a:buFont typeface="Arial" panose="020B0604020202020204" pitchFamily="34" charset="0"/>
              <a:buChar char="•"/>
            </a:pPr>
            <a:r>
              <a:rPr lang="en-US">
                <a:solidFill>
                  <a:srgbClr val="1B1B1B"/>
                </a:solidFill>
                <a:hlinkClick r:id="rId13"/>
              </a:rPr>
              <a:t>Possible recommended actions, fo</a:t>
            </a:r>
            <a:r>
              <a:rPr lang="en-US" b="0" i="0" u="none" strike="noStrike">
                <a:solidFill>
                  <a:srgbClr val="1B1B1B"/>
                </a:solidFill>
                <a:effectLst/>
                <a:hlinkClick r:id="rId13"/>
              </a:rPr>
              <a:t>cus groups (Mar. 2022)</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14"/>
              </a:rPr>
              <a:t>Flexible schedules, TMS training moratorium (Feb. 2022)</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15"/>
              </a:rPr>
              <a:t>Talking with staff about scheduling flexibilities (Feb. 2022)</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003366"/>
                </a:solidFill>
                <a:effectLst/>
                <a:hlinkClick r:id="rId16"/>
              </a:rPr>
              <a:t>Simplifying your work environment (Dec. 2021)</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003366"/>
                </a:solidFill>
                <a:effectLst/>
                <a:hlinkClick r:id="rId17"/>
              </a:rPr>
              <a:t>Video intro to REBOOT from Dr. Marcia Lysaght (Nov. 2021)</a:t>
            </a:r>
            <a:endParaRPr lang="en-US" b="0" i="0">
              <a:solidFill>
                <a:srgbClr val="1B1B1B"/>
              </a:solidFill>
              <a:effectLst/>
            </a:endParaRPr>
          </a:p>
          <a:p>
            <a:pPr marL="169863" indent="-169863" algn="l">
              <a:spcAft>
                <a:spcPts val="600"/>
              </a:spcAft>
              <a:buFont typeface="Arial" panose="020B0604020202020204" pitchFamily="34" charset="0"/>
              <a:buChar char="•"/>
            </a:pPr>
            <a:r>
              <a:rPr lang="en-US" b="0" i="0" u="none" strike="noStrike">
                <a:solidFill>
                  <a:srgbClr val="1B1B1B"/>
                </a:solidFill>
                <a:effectLst/>
                <a:hlinkClick r:id="rId18"/>
              </a:rPr>
              <a:t>Addressing employee burnout: REBOOT task force (Nov. 2021)</a:t>
            </a:r>
            <a:endParaRPr lang="en-US" b="0" i="0">
              <a:solidFill>
                <a:srgbClr val="1B1B1B"/>
              </a:solidFill>
              <a:effectLst/>
            </a:endParaRPr>
          </a:p>
        </p:txBody>
      </p:sp>
    </p:spTree>
    <p:extLst>
      <p:ext uri="{BB962C8B-B14F-4D97-AF65-F5344CB8AC3E}">
        <p14:creationId xmlns:p14="http://schemas.microsoft.com/office/powerpoint/2010/main" val="233760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pPr>
              <a:tabLst>
                <a:tab pos="5943600" algn="l"/>
              </a:tabLst>
            </a:pPr>
            <a:r>
              <a:rPr lang="en-US" dirty="0"/>
              <a:t>Discussion and Questions</a:t>
            </a:r>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9" name="Picture 8" descr="Question mark symbol">
            <a:extLst>
              <a:ext uri="{FF2B5EF4-FFF2-40B4-BE49-F238E27FC236}">
                <a16:creationId xmlns:a16="http://schemas.microsoft.com/office/drawing/2014/main" id="{18576E41-8D81-4A4C-972C-368DF101D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365" y="2083431"/>
            <a:ext cx="4048547" cy="2273415"/>
          </a:xfrm>
          <a:prstGeom prst="rect">
            <a:avLst/>
          </a:prstGeom>
        </p:spPr>
      </p:pic>
    </p:spTree>
    <p:extLst>
      <p:ext uri="{BB962C8B-B14F-4D97-AF65-F5344CB8AC3E}">
        <p14:creationId xmlns:p14="http://schemas.microsoft.com/office/powerpoint/2010/main" val="382364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33C598-0F5F-446C-9676-43E6E798D2DA}"/>
              </a:ext>
            </a:extLst>
          </p:cNvPr>
          <p:cNvSpPr/>
          <p:nvPr/>
        </p:nvSpPr>
        <p:spPr>
          <a:xfrm>
            <a:off x="0" y="792291"/>
            <a:ext cx="9522670" cy="1664094"/>
          </a:xfrm>
          <a:prstGeom prst="rect">
            <a:avLst/>
          </a:prstGeom>
          <a:solidFill>
            <a:srgbClr val="DFE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030A17A-A8CC-44BB-BED9-035BF90BA000}"/>
              </a:ext>
            </a:extLst>
          </p:cNvPr>
          <p:cNvSpPr>
            <a:spLocks noGrp="1"/>
          </p:cNvSpPr>
          <p:nvPr>
            <p:ph idx="1"/>
          </p:nvPr>
        </p:nvSpPr>
        <p:spPr>
          <a:xfrm>
            <a:off x="285750" y="838200"/>
            <a:ext cx="8248649" cy="5227509"/>
          </a:xfrm>
        </p:spPr>
        <p:txBody>
          <a:bodyPr>
            <a:normAutofit/>
          </a:bodyPr>
          <a:lstStyle/>
          <a:p>
            <a:pPr marL="0" indent="0">
              <a:lnSpc>
                <a:spcPct val="100000"/>
              </a:lnSpc>
              <a:spcBef>
                <a:spcPts val="0"/>
              </a:spcBef>
              <a:spcAft>
                <a:spcPts val="1200"/>
              </a:spcAft>
              <a:buNone/>
            </a:pPr>
            <a:r>
              <a:rPr lang="en-US" sz="2400"/>
              <a:t>Through </a:t>
            </a:r>
            <a:r>
              <a:rPr lang="en-US" sz="2400" b="1"/>
              <a:t>Reduce Employee Burnout and Optimize Organizational Thriving (REBOOT)</a:t>
            </a:r>
            <a:r>
              <a:rPr lang="en-US" sz="2400"/>
              <a:t>, VHA is building a workplace where every employee can </a:t>
            </a:r>
            <a:r>
              <a:rPr lang="en-US" sz="2400" b="1"/>
              <a:t>thrive and find purpose, fulfillment, and joy in their work.</a:t>
            </a:r>
            <a:endParaRPr lang="en-US" sz="2400"/>
          </a:p>
          <a:p>
            <a:pPr marL="284163" indent="-284163">
              <a:lnSpc>
                <a:spcPct val="100000"/>
              </a:lnSpc>
              <a:spcBef>
                <a:spcPts val="600"/>
              </a:spcBef>
              <a:spcAft>
                <a:spcPts val="1200"/>
              </a:spcAft>
            </a:pPr>
            <a:r>
              <a:rPr lang="en-US" sz="2400"/>
              <a:t>REBOOT is a long-term initiative to </a:t>
            </a:r>
            <a:r>
              <a:rPr lang="en-US" sz="2400" b="1"/>
              <a:t>address burnout and promote wellbeing </a:t>
            </a:r>
            <a:r>
              <a:rPr lang="en-US" sz="2400"/>
              <a:t>among employees.</a:t>
            </a:r>
          </a:p>
          <a:p>
            <a:pPr marL="284163" indent="-284163">
              <a:lnSpc>
                <a:spcPct val="100000"/>
              </a:lnSpc>
              <a:spcBef>
                <a:spcPts val="600"/>
              </a:spcBef>
              <a:spcAft>
                <a:spcPts val="1200"/>
              </a:spcAft>
            </a:pPr>
            <a:r>
              <a:rPr lang="en-US" sz="2400"/>
              <a:t>VHA has listened to employees to gain an understanding about </a:t>
            </a:r>
            <a:r>
              <a:rPr lang="en-US" sz="2400" b="1"/>
              <a:t>major factors contributing to burnout </a:t>
            </a:r>
            <a:r>
              <a:rPr lang="en-US" sz="2400"/>
              <a:t>and </a:t>
            </a:r>
            <a:r>
              <a:rPr lang="en-US" sz="2400" b="1"/>
              <a:t>ways to better support employee wellbeing</a:t>
            </a:r>
            <a:r>
              <a:rPr lang="en-US" sz="2400"/>
              <a:t>.</a:t>
            </a:r>
          </a:p>
          <a:p>
            <a:pPr marL="284163" indent="-284163">
              <a:lnSpc>
                <a:spcPct val="100000"/>
              </a:lnSpc>
              <a:spcBef>
                <a:spcPts val="600"/>
              </a:spcBef>
              <a:spcAft>
                <a:spcPts val="1200"/>
              </a:spcAft>
            </a:pPr>
            <a:r>
              <a:rPr lang="en-US" sz="2400"/>
              <a:t>To address these contributors, REBOOT is implementing sets of actions across </a:t>
            </a:r>
            <a:r>
              <a:rPr lang="en-US" sz="2400" b="1"/>
              <a:t>seven (7) priority focus areas</a:t>
            </a:r>
            <a:r>
              <a:rPr lang="en-US" sz="2400"/>
              <a:t>.</a:t>
            </a:r>
          </a:p>
        </p:txBody>
      </p:sp>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Overview</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2</a:t>
            </a:fld>
            <a:endParaRPr lang="en-US"/>
          </a:p>
        </p:txBody>
      </p:sp>
      <p:pic>
        <p:nvPicPr>
          <p:cNvPr id="7" name="Picture 6" descr="Butterfly on a flower">
            <a:extLst>
              <a:ext uri="{FF2B5EF4-FFF2-40B4-BE49-F238E27FC236}">
                <a16:creationId xmlns:a16="http://schemas.microsoft.com/office/drawing/2014/main" id="{F3534DA0-F05C-44C0-A072-6B8F1D6213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65" t="176" b="-168"/>
          <a:stretch/>
        </p:blipFill>
        <p:spPr>
          <a:xfrm>
            <a:off x="8644586" y="655864"/>
            <a:ext cx="3547414" cy="548095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4546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VHA Priority Focus Areas</a:t>
            </a:r>
          </a:p>
        </p:txBody>
      </p:sp>
      <p:sp>
        <p:nvSpPr>
          <p:cNvPr id="5" name="Content Placeholder 4">
            <a:extLst>
              <a:ext uri="{FF2B5EF4-FFF2-40B4-BE49-F238E27FC236}">
                <a16:creationId xmlns:a16="http://schemas.microsoft.com/office/drawing/2014/main" id="{8030A17A-A8CC-44BB-BED9-035BF90BA000}"/>
              </a:ext>
            </a:extLst>
          </p:cNvPr>
          <p:cNvSpPr>
            <a:spLocks noGrp="1"/>
          </p:cNvSpPr>
          <p:nvPr>
            <p:ph idx="1"/>
          </p:nvPr>
        </p:nvSpPr>
        <p:spPr>
          <a:xfrm>
            <a:off x="228601" y="805542"/>
            <a:ext cx="5430302" cy="5181600"/>
          </a:xfrm>
        </p:spPr>
        <p:txBody>
          <a:bodyPr>
            <a:normAutofit/>
          </a:bodyPr>
          <a:lstStyle/>
          <a:p>
            <a:pPr>
              <a:lnSpc>
                <a:spcPct val="100000"/>
              </a:lnSpc>
              <a:spcBef>
                <a:spcPts val="0"/>
              </a:spcBef>
              <a:spcAft>
                <a:spcPts val="1200"/>
              </a:spcAft>
            </a:pPr>
            <a:r>
              <a:rPr lang="en-US" sz="2200">
                <a:latin typeface="+mn-lt"/>
              </a:rPr>
              <a:t>VHA and the REBOOT Task Force announced </a:t>
            </a:r>
            <a:r>
              <a:rPr lang="en-US" sz="2200" b="1">
                <a:latin typeface="+mn-lt"/>
              </a:rPr>
              <a:t>seven (7) priority focus areas </a:t>
            </a:r>
            <a:r>
              <a:rPr lang="en-US" sz="2200">
                <a:latin typeface="+mn-lt"/>
              </a:rPr>
              <a:t>on Tuesday, September 6, 2022 to all employees.</a:t>
            </a:r>
          </a:p>
          <a:p>
            <a:pPr>
              <a:lnSpc>
                <a:spcPct val="100000"/>
              </a:lnSpc>
              <a:spcBef>
                <a:spcPts val="0"/>
              </a:spcBef>
              <a:spcAft>
                <a:spcPts val="1200"/>
              </a:spcAft>
            </a:pPr>
            <a:r>
              <a:rPr lang="en-US" sz="2200">
                <a:latin typeface="+mn-lt"/>
              </a:rPr>
              <a:t>Focus areas represent </a:t>
            </a:r>
            <a:r>
              <a:rPr lang="en-US" sz="2200" b="1">
                <a:latin typeface="+mn-lt"/>
              </a:rPr>
              <a:t>opportunities where VHA can take meaningful action nationally</a:t>
            </a:r>
            <a:r>
              <a:rPr lang="en-US" sz="2200">
                <a:latin typeface="+mn-lt"/>
              </a:rPr>
              <a:t> to benefit the most employees.</a:t>
            </a:r>
          </a:p>
          <a:p>
            <a:pPr>
              <a:lnSpc>
                <a:spcPct val="100000"/>
              </a:lnSpc>
              <a:spcBef>
                <a:spcPts val="0"/>
              </a:spcBef>
              <a:spcAft>
                <a:spcPts val="1200"/>
              </a:spcAft>
            </a:pPr>
            <a:r>
              <a:rPr lang="en-US" sz="2200">
                <a:latin typeface="+mn-lt"/>
              </a:rPr>
              <a:t>Actions are designed to </a:t>
            </a:r>
            <a:r>
              <a:rPr lang="en-US" sz="2200" b="1">
                <a:latin typeface="+mn-lt"/>
              </a:rPr>
              <a:t>inspire, complement and build on local efforts</a:t>
            </a:r>
            <a:r>
              <a:rPr lang="en-US" sz="2200">
                <a:latin typeface="+mn-lt"/>
              </a:rPr>
              <a:t>, such as </a:t>
            </a:r>
            <a:r>
              <a:rPr lang="en-US" sz="2200" u="sng">
                <a:solidFill>
                  <a:srgbClr val="0563C1"/>
                </a:solidFill>
                <a:latin typeface="+mn-lt"/>
                <a:ea typeface="Calibri" panose="020F0502020204030204" pitchFamily="34" charset="0"/>
                <a:hlinkClick r:id="rId3"/>
              </a:rPr>
              <a:t>REBOOT efforts at VA Northeast Ohio</a:t>
            </a:r>
            <a:r>
              <a:rPr lang="en-US" sz="2200">
                <a:latin typeface="+mn-lt"/>
              </a:rPr>
              <a:t> (video).</a:t>
            </a:r>
          </a:p>
          <a:p>
            <a:pPr>
              <a:lnSpc>
                <a:spcPct val="100000"/>
              </a:lnSpc>
              <a:spcBef>
                <a:spcPts val="0"/>
              </a:spcBef>
              <a:spcAft>
                <a:spcPts val="1200"/>
              </a:spcAft>
            </a:pPr>
            <a:r>
              <a:rPr lang="en-US" sz="2200">
                <a:latin typeface="+mn-lt"/>
              </a:rPr>
              <a:t>VHA continues to press forward to address other challenges such the </a:t>
            </a:r>
            <a:r>
              <a:rPr lang="en-US" sz="2200" b="1">
                <a:latin typeface="+mn-lt"/>
              </a:rPr>
              <a:t>hiring process</a:t>
            </a:r>
            <a:r>
              <a:rPr lang="en-US" sz="2200">
                <a:latin typeface="+mn-lt"/>
              </a:rPr>
              <a:t> and </a:t>
            </a:r>
            <a:r>
              <a:rPr lang="en-US" sz="2200" b="1">
                <a:latin typeface="+mn-lt"/>
              </a:rPr>
              <a:t>staffing shortages</a:t>
            </a:r>
            <a:r>
              <a:rPr lang="en-US" sz="2200">
                <a:latin typeface="+mn-lt"/>
              </a:rPr>
              <a:t>.</a:t>
            </a:r>
          </a:p>
        </p:txBody>
      </p:sp>
      <p:pic>
        <p:nvPicPr>
          <p:cNvPr id="25" name="Picture 24">
            <a:extLst>
              <a:ext uri="{FF2B5EF4-FFF2-40B4-BE49-F238E27FC236}">
                <a16:creationId xmlns:a16="http://schemas.microsoft.com/office/drawing/2014/main" id="{DDAA3DC9-0001-473D-81B0-9885E1614A38}"/>
              </a:ext>
            </a:extLst>
          </p:cNvPr>
          <p:cNvPicPr>
            <a:picLocks noChangeAspect="1"/>
          </p:cNvPicPr>
          <p:nvPr/>
        </p:nvPicPr>
        <p:blipFill rotWithShape="1">
          <a:blip r:embed="rId4"/>
          <a:srcRect l="53151" t="43480" r="35626" b="41797"/>
          <a:stretch/>
        </p:blipFill>
        <p:spPr>
          <a:xfrm>
            <a:off x="6806202" y="1049883"/>
            <a:ext cx="2032979" cy="1500273"/>
          </a:xfrm>
          <a:prstGeom prst="rect">
            <a:avLst/>
          </a:prstGeom>
        </p:spPr>
      </p:pic>
      <p:pic>
        <p:nvPicPr>
          <p:cNvPr id="26" name="Picture 25">
            <a:extLst>
              <a:ext uri="{FF2B5EF4-FFF2-40B4-BE49-F238E27FC236}">
                <a16:creationId xmlns:a16="http://schemas.microsoft.com/office/drawing/2014/main" id="{9612A51E-3D29-4524-884A-FBE4B055AC9C}"/>
              </a:ext>
            </a:extLst>
          </p:cNvPr>
          <p:cNvPicPr>
            <a:picLocks noChangeAspect="1"/>
          </p:cNvPicPr>
          <p:nvPr/>
        </p:nvPicPr>
        <p:blipFill rotWithShape="1">
          <a:blip r:embed="rId4"/>
          <a:srcRect l="65335" t="43480" r="23713" b="41797"/>
          <a:stretch/>
        </p:blipFill>
        <p:spPr>
          <a:xfrm>
            <a:off x="6025452" y="2529665"/>
            <a:ext cx="2032988" cy="1537273"/>
          </a:xfrm>
          <a:prstGeom prst="rect">
            <a:avLst/>
          </a:prstGeom>
        </p:spPr>
      </p:pic>
      <p:pic>
        <p:nvPicPr>
          <p:cNvPr id="27" name="Picture 26">
            <a:extLst>
              <a:ext uri="{FF2B5EF4-FFF2-40B4-BE49-F238E27FC236}">
                <a16:creationId xmlns:a16="http://schemas.microsoft.com/office/drawing/2014/main" id="{A5E9D238-F58D-41EB-8BC0-07E89D5341A4}"/>
              </a:ext>
            </a:extLst>
          </p:cNvPr>
          <p:cNvPicPr>
            <a:picLocks noChangeAspect="1"/>
          </p:cNvPicPr>
          <p:nvPr/>
        </p:nvPicPr>
        <p:blipFill rotWithShape="1">
          <a:blip r:embed="rId4"/>
          <a:srcRect l="36226" t="60339" r="52761" b="25151"/>
          <a:stretch/>
        </p:blipFill>
        <p:spPr>
          <a:xfrm>
            <a:off x="9824872" y="2518572"/>
            <a:ext cx="2040509" cy="1512312"/>
          </a:xfrm>
          <a:prstGeom prst="rect">
            <a:avLst/>
          </a:prstGeom>
        </p:spPr>
      </p:pic>
      <p:pic>
        <p:nvPicPr>
          <p:cNvPr id="28" name="Picture 27">
            <a:extLst>
              <a:ext uri="{FF2B5EF4-FFF2-40B4-BE49-F238E27FC236}">
                <a16:creationId xmlns:a16="http://schemas.microsoft.com/office/drawing/2014/main" id="{535A3E16-CE63-44A5-8246-EBEFDF574AF6}"/>
              </a:ext>
            </a:extLst>
          </p:cNvPr>
          <p:cNvPicPr>
            <a:picLocks noChangeAspect="1"/>
          </p:cNvPicPr>
          <p:nvPr/>
        </p:nvPicPr>
        <p:blipFill rotWithShape="1">
          <a:blip r:embed="rId4"/>
          <a:srcRect l="47839" t="60338" r="41148" b="24939"/>
          <a:stretch/>
        </p:blipFill>
        <p:spPr>
          <a:xfrm>
            <a:off x="8981548" y="1033954"/>
            <a:ext cx="2009863" cy="1511504"/>
          </a:xfrm>
          <a:prstGeom prst="rect">
            <a:avLst/>
          </a:prstGeom>
        </p:spPr>
      </p:pic>
      <p:pic>
        <p:nvPicPr>
          <p:cNvPr id="29" name="Picture 28">
            <a:extLst>
              <a:ext uri="{FF2B5EF4-FFF2-40B4-BE49-F238E27FC236}">
                <a16:creationId xmlns:a16="http://schemas.microsoft.com/office/drawing/2014/main" id="{E76FBA7C-8688-48DD-8D6C-A902903A368B}"/>
              </a:ext>
            </a:extLst>
          </p:cNvPr>
          <p:cNvPicPr>
            <a:picLocks noChangeAspect="1"/>
          </p:cNvPicPr>
          <p:nvPr/>
        </p:nvPicPr>
        <p:blipFill rotWithShape="1">
          <a:blip r:embed="rId4"/>
          <a:srcRect l="59453" t="60338" r="29534" b="24939"/>
          <a:stretch/>
        </p:blipFill>
        <p:spPr>
          <a:xfrm>
            <a:off x="6882691" y="4094280"/>
            <a:ext cx="2010937" cy="1512312"/>
          </a:xfrm>
          <a:prstGeom prst="rect">
            <a:avLst/>
          </a:prstGeom>
        </p:spPr>
      </p:pic>
      <p:pic>
        <p:nvPicPr>
          <p:cNvPr id="30" name="Picture 29">
            <a:extLst>
              <a:ext uri="{FF2B5EF4-FFF2-40B4-BE49-F238E27FC236}">
                <a16:creationId xmlns:a16="http://schemas.microsoft.com/office/drawing/2014/main" id="{4BAE6002-A6EB-463C-998D-3D832E828DEC}"/>
              </a:ext>
            </a:extLst>
          </p:cNvPr>
          <p:cNvPicPr>
            <a:picLocks noChangeAspect="1"/>
          </p:cNvPicPr>
          <p:nvPr/>
        </p:nvPicPr>
        <p:blipFill rotWithShape="1">
          <a:blip r:embed="rId4"/>
          <a:srcRect l="71457" t="60934" r="17590" b="24939"/>
          <a:stretch/>
        </p:blipFill>
        <p:spPr>
          <a:xfrm>
            <a:off x="9112484" y="4177421"/>
            <a:ext cx="2009863" cy="1458199"/>
          </a:xfrm>
          <a:prstGeom prst="rect">
            <a:avLst/>
          </a:prstGeom>
        </p:spPr>
      </p:pic>
      <p:grpSp>
        <p:nvGrpSpPr>
          <p:cNvPr id="7" name="Group 6">
            <a:extLst>
              <a:ext uri="{FF2B5EF4-FFF2-40B4-BE49-F238E27FC236}">
                <a16:creationId xmlns:a16="http://schemas.microsoft.com/office/drawing/2014/main" id="{8A009540-18BB-2EE8-9D1C-B4B692039CB7}"/>
              </a:ext>
            </a:extLst>
          </p:cNvPr>
          <p:cNvGrpSpPr/>
          <p:nvPr/>
        </p:nvGrpSpPr>
        <p:grpSpPr>
          <a:xfrm>
            <a:off x="7969588" y="2611464"/>
            <a:ext cx="1855284" cy="1373676"/>
            <a:chOff x="7969588" y="2611464"/>
            <a:chExt cx="1855284" cy="1373676"/>
          </a:xfrm>
        </p:grpSpPr>
        <p:pic>
          <p:nvPicPr>
            <p:cNvPr id="24" name="Picture 23">
              <a:extLst>
                <a:ext uri="{FF2B5EF4-FFF2-40B4-BE49-F238E27FC236}">
                  <a16:creationId xmlns:a16="http://schemas.microsoft.com/office/drawing/2014/main" id="{EF4CAE2A-6934-485E-BDB9-318C913757EA}"/>
                </a:ext>
              </a:extLst>
            </p:cNvPr>
            <p:cNvPicPr>
              <a:picLocks noChangeAspect="1"/>
            </p:cNvPicPr>
            <p:nvPr/>
          </p:nvPicPr>
          <p:blipFill rotWithShape="1">
            <a:blip r:embed="rId4"/>
            <a:srcRect l="41358" t="44067" r="48469" b="42543"/>
            <a:stretch/>
          </p:blipFill>
          <p:spPr>
            <a:xfrm>
              <a:off x="7969588" y="2611464"/>
              <a:ext cx="1855284" cy="1373676"/>
            </a:xfrm>
            <a:prstGeom prst="rect">
              <a:avLst/>
            </a:prstGeom>
          </p:spPr>
        </p:pic>
        <p:sp>
          <p:nvSpPr>
            <p:cNvPr id="4" name="TextBox 3">
              <a:extLst>
                <a:ext uri="{FF2B5EF4-FFF2-40B4-BE49-F238E27FC236}">
                  <a16:creationId xmlns:a16="http://schemas.microsoft.com/office/drawing/2014/main" id="{B4F83B58-232A-FC7B-DA0A-ED88A56A7FE8}"/>
                </a:ext>
              </a:extLst>
            </p:cNvPr>
            <p:cNvSpPr txBox="1"/>
            <p:nvPr/>
          </p:nvSpPr>
          <p:spPr>
            <a:xfrm>
              <a:off x="8294914" y="3309489"/>
              <a:ext cx="1197429" cy="292388"/>
            </a:xfrm>
            <a:prstGeom prst="rect">
              <a:avLst/>
            </a:prstGeom>
            <a:solidFill>
              <a:srgbClr val="1A6394"/>
            </a:solidFill>
          </p:spPr>
          <p:txBody>
            <a:bodyPr wrap="square" rtlCol="0">
              <a:spAutoFit/>
            </a:bodyPr>
            <a:lstStyle/>
            <a:p>
              <a:pPr algn="ctr"/>
              <a:r>
                <a:rPr lang="en-US" sz="1300" b="1">
                  <a:solidFill>
                    <a:srgbClr val="E7F0F9"/>
                  </a:solidFill>
                  <a:latin typeface="+mj-lt"/>
                </a:rPr>
                <a:t>Chief</a:t>
              </a:r>
            </a:p>
          </p:txBody>
        </p:sp>
      </p:grpSp>
      <p:sp>
        <p:nvSpPr>
          <p:cNvPr id="6" name="Star: 5 Points 5">
            <a:extLst>
              <a:ext uri="{FF2B5EF4-FFF2-40B4-BE49-F238E27FC236}">
                <a16:creationId xmlns:a16="http://schemas.microsoft.com/office/drawing/2014/main" id="{38669A41-E442-0942-9607-E44B80FE3D7B}"/>
              </a:ext>
            </a:extLst>
          </p:cNvPr>
          <p:cNvSpPr/>
          <p:nvPr/>
        </p:nvSpPr>
        <p:spPr>
          <a:xfrm>
            <a:off x="7043057" y="1251408"/>
            <a:ext cx="254289" cy="26170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A850A2E3-6009-1F22-C419-7E1065F1BB69}"/>
              </a:ext>
            </a:extLst>
          </p:cNvPr>
          <p:cNvSpPr/>
          <p:nvPr/>
        </p:nvSpPr>
        <p:spPr>
          <a:xfrm>
            <a:off x="9238054" y="1240522"/>
            <a:ext cx="254289" cy="26170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32825D5-7B68-ABED-2118-505481326174}"/>
              </a:ext>
            </a:extLst>
          </p:cNvPr>
          <p:cNvSpPr/>
          <p:nvPr/>
        </p:nvSpPr>
        <p:spPr>
          <a:xfrm>
            <a:off x="8163732" y="2786081"/>
            <a:ext cx="254289" cy="26170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8E9C70FD-93E5-C97B-D646-4EE618DD4AD2}"/>
              </a:ext>
            </a:extLst>
          </p:cNvPr>
          <p:cNvSpPr/>
          <p:nvPr/>
        </p:nvSpPr>
        <p:spPr>
          <a:xfrm>
            <a:off x="6279870" y="2775195"/>
            <a:ext cx="254289" cy="261706"/>
          </a:xfrm>
          <a:prstGeom prst="star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61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4</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6" name="TextBox 5">
            <a:extLst>
              <a:ext uri="{FF2B5EF4-FFF2-40B4-BE49-F238E27FC236}">
                <a16:creationId xmlns:a16="http://schemas.microsoft.com/office/drawing/2014/main" id="{75E73EC6-1505-412E-8C4E-4360293018AE}"/>
              </a:ext>
            </a:extLst>
          </p:cNvPr>
          <p:cNvSpPr txBox="1"/>
          <p:nvPr/>
        </p:nvSpPr>
        <p:spPr>
          <a:xfrm>
            <a:off x="387590" y="952515"/>
            <a:ext cx="9061210" cy="3616375"/>
          </a:xfrm>
          <a:prstGeom prst="rect">
            <a:avLst/>
          </a:prstGeom>
          <a:noFill/>
        </p:spPr>
        <p:txBody>
          <a:bodyPr wrap="square">
            <a:spAutoFit/>
          </a:bodyPr>
          <a:lstStyle/>
          <a:p>
            <a:pPr>
              <a:spcAft>
                <a:spcPts val="1200"/>
              </a:spcAft>
            </a:pPr>
            <a:r>
              <a:rPr lang="en-US" sz="2000" b="1">
                <a:effectLst/>
                <a:latin typeface="Calibri" panose="020F0502020204030204" pitchFamily="34" charset="0"/>
                <a:ea typeface="Times New Roman" panose="02020603050405020304" pitchFamily="18" charset="0"/>
              </a:rPr>
              <a:t>Optimize Meeting Practices. </a:t>
            </a:r>
            <a:r>
              <a:rPr lang="en-US" sz="2000">
                <a:effectLst/>
                <a:latin typeface="Calibri" panose="020F0502020204030204" pitchFamily="34" charset="0"/>
                <a:ea typeface="Times New Roman" panose="02020603050405020304" pitchFamily="18" charset="0"/>
              </a:rPr>
              <a:t>Encourage and incentivize the use of effective meeting practices, including the frequency and length of meetings.</a:t>
            </a:r>
          </a:p>
          <a:p>
            <a:pPr marL="342900" marR="0" lvl="0" indent="-342900">
              <a:spcBef>
                <a:spcPts val="600"/>
              </a:spcBef>
              <a:spcAft>
                <a:spcPts val="600"/>
              </a:spcAft>
              <a:buFont typeface="Arial" panose="020B0604020202020204" pitchFamily="34" charset="0"/>
              <a:buChar char="•"/>
            </a:pPr>
            <a:r>
              <a:rPr lang="en-US">
                <a:solidFill>
                  <a:srgbClr val="000000"/>
                </a:solidFill>
                <a:effectLst/>
                <a:ea typeface="Calibri" panose="020F0502020204030204" pitchFamily="34" charset="0"/>
                <a:cs typeface="Arial" panose="020B0604020202020204" pitchFamily="34" charset="0"/>
              </a:rPr>
              <a:t>Worked closely with Office of Information and Technology (OIT) and VHA Communications to prepare the launch of Operation Exhale, an initiative to shorten meetings and encourage the adoption of best practices to increase meeting effectiveness. </a:t>
            </a:r>
          </a:p>
          <a:p>
            <a:pPr marL="342900" indent="-342900">
              <a:spcBef>
                <a:spcPts val="600"/>
              </a:spcBef>
              <a:spcAft>
                <a:spcPts val="600"/>
              </a:spcAft>
              <a:buFont typeface="Arial" panose="020B0604020202020204" pitchFamily="34" charset="0"/>
              <a:buChar char="•"/>
            </a:pPr>
            <a:r>
              <a:rPr lang="en-US" b="1">
                <a:solidFill>
                  <a:srgbClr val="000000"/>
                </a:solidFill>
                <a:ea typeface="Calibri" panose="020F0502020204030204" pitchFamily="34" charset="0"/>
                <a:cs typeface="Arial" panose="020B0604020202020204" pitchFamily="34" charset="0"/>
              </a:rPr>
              <a:t>Go-live date: March 24, 2023</a:t>
            </a:r>
          </a:p>
          <a:p>
            <a:pPr marL="342900" indent="-342900">
              <a:spcBef>
                <a:spcPts val="600"/>
              </a:spcBef>
              <a:spcAft>
                <a:spcPts val="600"/>
              </a:spcAft>
              <a:buFont typeface="Arial" panose="020B0604020202020204" pitchFamily="34" charset="0"/>
              <a:buChar char="•"/>
            </a:pPr>
            <a:r>
              <a:rPr lang="en-US">
                <a:solidFill>
                  <a:srgbClr val="000000"/>
                </a:solidFill>
                <a:ea typeface="Calibri" panose="020F0502020204030204" pitchFamily="34" charset="0"/>
                <a:cs typeface="Arial" panose="020B0604020202020204" pitchFamily="34" charset="0"/>
              </a:rPr>
              <a:t>Launch included adjustment of meeting defaults settings in Microsoft Outlooks and an educational campaign enterprise wide.</a:t>
            </a:r>
          </a:p>
          <a:p>
            <a:pPr marL="342900" marR="0" lvl="0" indent="-342900">
              <a:spcBef>
                <a:spcPts val="600"/>
              </a:spcBef>
              <a:spcAft>
                <a:spcPts val="600"/>
              </a:spcAft>
              <a:buFont typeface="Arial" panose="020B0604020202020204" pitchFamily="34" charset="0"/>
              <a:buChar char="•"/>
            </a:pPr>
            <a:r>
              <a:rPr lang="en-US">
                <a:solidFill>
                  <a:srgbClr val="000000"/>
                </a:solidFill>
                <a:effectLst/>
                <a:ea typeface="Calibri" panose="020F0502020204030204" pitchFamily="34" charset="0"/>
                <a:cs typeface="Arial" panose="020B0604020202020204" pitchFamily="34" charset="0"/>
              </a:rPr>
              <a:t>VHA continues to look at broader opportunities to set, reinforce and incentiv</a:t>
            </a:r>
            <a:r>
              <a:rPr lang="en-US">
                <a:solidFill>
                  <a:srgbClr val="000000"/>
                </a:solidFill>
                <a:ea typeface="Calibri" panose="020F0502020204030204" pitchFamily="34" charset="0"/>
                <a:cs typeface="Arial" panose="020B0604020202020204" pitchFamily="34" charset="0"/>
              </a:rPr>
              <a:t>ize the use of effective meeting standards practices and etiquette.</a:t>
            </a:r>
            <a:endParaRPr lang="en-US">
              <a:effectLst/>
              <a:ea typeface="Calibri" panose="020F0502020204030204" pitchFamily="34" charset="0"/>
              <a:cs typeface="Times New Roman" panose="02020603050405020304" pitchFamily="18" charset="0"/>
            </a:endParaRPr>
          </a:p>
        </p:txBody>
      </p:sp>
      <p:pic>
        <p:nvPicPr>
          <p:cNvPr id="9" name="Picture 8" descr="Magnifying glass on clear background">
            <a:extLst>
              <a:ext uri="{FF2B5EF4-FFF2-40B4-BE49-F238E27FC236}">
                <a16:creationId xmlns:a16="http://schemas.microsoft.com/office/drawing/2014/main" id="{5F63B40F-C08F-4759-B73B-F6E59503F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39380" r="30146"/>
          <a:stretch/>
        </p:blipFill>
        <p:spPr>
          <a:xfrm>
            <a:off x="9677399" y="653143"/>
            <a:ext cx="2514601" cy="54744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3916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6247EAB-90FB-452F-8D29-3E1FE57737EC}"/>
              </a:ext>
            </a:extLst>
          </p:cNvPr>
          <p:cNvSpPr txBox="1"/>
          <p:nvPr/>
        </p:nvSpPr>
        <p:spPr>
          <a:xfrm>
            <a:off x="400397" y="954161"/>
            <a:ext cx="9061210" cy="45089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Optimize TMS Education and Training.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Streamline approaches for employees to gain vital education and training, such as the use of test-out options.</a:t>
            </a:r>
          </a:p>
          <a:p>
            <a:pPr marL="58737"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Actions</a:t>
            </a:r>
          </a:p>
          <a:p>
            <a:pPr marL="344487"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VHA is piloting test-out option for completing mandatory TMS training courses in 2023. EES and the Office of Research are also launching a pilot to offer a “test out” option for some mandatory TMS training courses. </a:t>
            </a:r>
          </a:p>
          <a:p>
            <a:pPr marL="344487"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VHA will also continue the use of temporary TMS training moratoriums when appropriate as a tool to bring relief to employees while encouraging and supporting VAMC, VISN, and VHACO organizations to use TMS test-out options and moratoriums when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Piloting an improved and uniform data mining template to provide an accurate snapshot of required training per clinical job type across VHA. TMS Stand-Downs and data gathering in the past produced less reliable data due to variations in nomenclature across the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 validated template will identify excessive TMS assignments by job type and provide data-driven recommendations on training CAPS.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4487"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39380" r="30146"/>
          <a:stretch/>
        </p:blipFill>
        <p:spPr>
          <a:xfrm>
            <a:off x="9677399" y="655864"/>
            <a:ext cx="2514601" cy="54717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0386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6</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7" name="TextBox 6">
            <a:extLst>
              <a:ext uri="{FF2B5EF4-FFF2-40B4-BE49-F238E27FC236}">
                <a16:creationId xmlns:a16="http://schemas.microsoft.com/office/drawing/2014/main" id="{66247EAB-90FB-452F-8D29-3E1FE57737EC}"/>
              </a:ext>
            </a:extLst>
          </p:cNvPr>
          <p:cNvSpPr txBox="1"/>
          <p:nvPr/>
        </p:nvSpPr>
        <p:spPr>
          <a:xfrm>
            <a:off x="285750" y="831549"/>
            <a:ext cx="9572789" cy="5062924"/>
          </a:xfrm>
          <a:prstGeom prst="rect">
            <a:avLst/>
          </a:prstGeom>
          <a:noFill/>
        </p:spPr>
        <p:txBody>
          <a:bodyPr wrap="square">
            <a:spAutoFit/>
          </a:bodyPr>
          <a:lstStyle/>
          <a:p>
            <a:pPr>
              <a:spcAft>
                <a:spcPts val="600"/>
              </a:spcAft>
            </a:pPr>
            <a:r>
              <a:rPr lang="en-US" sz="2000" b="1">
                <a:effectLst/>
                <a:latin typeface="Calibri" panose="020F0502020204030204" pitchFamily="34" charset="0"/>
                <a:ea typeface="Times New Roman" panose="02020603050405020304" pitchFamily="18" charset="0"/>
              </a:rPr>
              <a:t>Address Inefficiencies</a:t>
            </a:r>
            <a:r>
              <a:rPr lang="en-US" sz="2000" b="1">
                <a:latin typeface="Calibri" panose="020F0502020204030204" pitchFamily="34" charset="0"/>
                <a:ea typeface="Times New Roman" panose="02020603050405020304" pitchFamily="18" charset="0"/>
              </a:rPr>
              <a:t>. </a:t>
            </a:r>
            <a:r>
              <a:rPr lang="en-US" sz="2000">
                <a:effectLst/>
                <a:latin typeface="Calibri" panose="020F0502020204030204" pitchFamily="34" charset="0"/>
                <a:ea typeface="Times New Roman" panose="02020603050405020304" pitchFamily="18" charset="0"/>
              </a:rPr>
              <a:t>Empower and reward leaders and teams at all levels to identify and eliminate inefficiencies to enhance the work environment for all staff.</a:t>
            </a:r>
            <a:endParaRPr lang="en-US" sz="2000">
              <a:latin typeface="Calibri" panose="020F0502020204030204" pitchFamily="34" charset="0"/>
              <a:ea typeface="Times New Roman" panose="02020603050405020304" pitchFamily="18" charset="0"/>
            </a:endParaRPr>
          </a:p>
          <a:p>
            <a:pPr>
              <a:spcAft>
                <a:spcPts val="600"/>
              </a:spcAft>
            </a:pPr>
            <a:r>
              <a:rPr lang="en-US" b="1">
                <a:effectLst/>
                <a:latin typeface="Calibri" panose="020F0502020204030204" pitchFamily="34" charset="0"/>
                <a:ea typeface="Times New Roman" panose="02020603050405020304" pitchFamily="18" charset="0"/>
              </a:rPr>
              <a:t>Actions as of March 7, 2023</a:t>
            </a:r>
            <a:endParaRPr lang="en-US" sz="1700">
              <a:effectLst/>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a:effectLst/>
                <a:ea typeface="Calibri" panose="020F0502020204030204" pitchFamily="34" charset="0"/>
              </a:rPr>
              <a:t>Met with Deputy Network Directors to discuss the quality framework, High Reliability Organization (HRO) and the year of </a:t>
            </a:r>
            <a:r>
              <a:rPr lang="en-US">
                <a:effectLst/>
                <a:ea typeface="Times New Roman" panose="02020603050405020304" pitchFamily="18" charset="0"/>
              </a:rPr>
              <a:t>Continuous Process Improvement (</a:t>
            </a:r>
            <a:r>
              <a:rPr lang="en-US">
                <a:effectLst/>
                <a:ea typeface="Calibri" panose="020F0502020204030204" pitchFamily="34" charset="0"/>
              </a:rPr>
              <a:t>CPI)</a:t>
            </a:r>
            <a:endParaRPr lang="en-US">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a:effectLst/>
                <a:ea typeface="Times New Roman" panose="02020603050405020304" pitchFamily="18" charset="0"/>
              </a:rPr>
              <a:t>Standardized performance element within SES Program Office Performance Plan completed</a:t>
            </a:r>
            <a:endParaRPr lang="en-US">
              <a:effectLst/>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a:effectLst/>
                <a:ea typeface="Times New Roman" panose="02020603050405020304" pitchFamily="18" charset="0"/>
              </a:rPr>
              <a:t>Aligned efforts with Year of CPI and HRO efforts</a:t>
            </a:r>
            <a:endParaRPr lang="en-US">
              <a:effectLst/>
              <a:ea typeface="Calibri" panose="020F0502020204030204" pitchFamily="34" charset="0"/>
            </a:endParaRPr>
          </a:p>
          <a:p>
            <a:pPr marL="742950" marR="0" lvl="1" indent="-285750">
              <a:spcBef>
                <a:spcPts val="600"/>
              </a:spcBef>
              <a:spcAft>
                <a:spcPts val="600"/>
              </a:spcAft>
              <a:buFont typeface="Courier New" panose="02070309020205020404" pitchFamily="49" charset="0"/>
              <a:buChar char="o"/>
            </a:pPr>
            <a:r>
              <a:rPr lang="en-US">
                <a:effectLst/>
                <a:ea typeface="Times New Roman" panose="02020603050405020304" pitchFamily="18" charset="0"/>
              </a:rPr>
              <a:t>Communication campaign to VHA, VISN and Medical Center leadership </a:t>
            </a:r>
            <a:endParaRPr lang="en-US">
              <a:effectLst/>
              <a:ea typeface="Calibri" panose="020F0502020204030204" pitchFamily="34" charset="0"/>
            </a:endParaRPr>
          </a:p>
          <a:p>
            <a:pPr marL="342900" marR="0" lvl="0" indent="-342900">
              <a:spcBef>
                <a:spcPts val="600"/>
              </a:spcBef>
              <a:spcAft>
                <a:spcPts val="600"/>
              </a:spcAft>
              <a:buFont typeface="Symbol" panose="05050102010706020507" pitchFamily="18" charset="2"/>
              <a:buChar char=""/>
            </a:pPr>
            <a:r>
              <a:rPr lang="en-US">
                <a:effectLst/>
                <a:ea typeface="Times New Roman" panose="02020603050405020304" pitchFamily="18" charset="0"/>
              </a:rPr>
              <a:t>Leveraging National Organization for Leadership and Analytics University (NOLA U) for learning/knowledge/skill building around:</a:t>
            </a:r>
            <a:endParaRPr lang="en-US">
              <a:effectLst/>
              <a:ea typeface="Calibri" panose="020F0502020204030204" pitchFamily="34" charset="0"/>
            </a:endParaRPr>
          </a:p>
          <a:p>
            <a:pPr marL="742950" marR="0" lvl="1" indent="-285750">
              <a:spcBef>
                <a:spcPts val="600"/>
              </a:spcBef>
              <a:spcAft>
                <a:spcPts val="600"/>
              </a:spcAft>
              <a:buFont typeface="Courier New" panose="02070309020205020404" pitchFamily="49" charset="0"/>
              <a:buChar char="o"/>
            </a:pPr>
            <a:r>
              <a:rPr lang="en-US">
                <a:effectLst/>
                <a:ea typeface="Times New Roman" panose="02020603050405020304" pitchFamily="18" charset="0"/>
              </a:rPr>
              <a:t>Improvement tool </a:t>
            </a:r>
            <a:r>
              <a:rPr lang="en-US">
                <a:ea typeface="Times New Roman" panose="02020603050405020304" pitchFamily="18" charset="0"/>
              </a:rPr>
              <a:t>k</a:t>
            </a:r>
            <a:r>
              <a:rPr lang="en-US">
                <a:effectLst/>
                <a:ea typeface="Times New Roman" panose="02020603050405020304" pitchFamily="18" charset="0"/>
              </a:rPr>
              <a:t>its </a:t>
            </a:r>
          </a:p>
          <a:p>
            <a:pPr marL="742950" marR="0" lvl="1" indent="-285750">
              <a:spcBef>
                <a:spcPts val="600"/>
              </a:spcBef>
              <a:spcAft>
                <a:spcPts val="600"/>
              </a:spcAft>
              <a:buFont typeface="Courier New" panose="02070309020205020404" pitchFamily="49" charset="0"/>
              <a:buChar char="o"/>
            </a:pPr>
            <a:r>
              <a:rPr lang="en-US">
                <a:effectLst/>
                <a:ea typeface="Times New Roman" panose="02020603050405020304" pitchFamily="18" charset="0"/>
              </a:rPr>
              <a:t>Improvement project identification matrix</a:t>
            </a:r>
          </a:p>
          <a:p>
            <a:pPr marL="742950" marR="0" lvl="1" indent="-285750">
              <a:spcBef>
                <a:spcPts val="600"/>
              </a:spcBef>
              <a:spcAft>
                <a:spcPts val="600"/>
              </a:spcAft>
              <a:buFont typeface="Courier New" panose="02070309020205020404" pitchFamily="49" charset="0"/>
              <a:buChar char="o"/>
            </a:pPr>
            <a:r>
              <a:rPr lang="en-US">
                <a:ea typeface="Times New Roman" panose="02020603050405020304" pitchFamily="18" charset="0"/>
              </a:rPr>
              <a:t>U</a:t>
            </a:r>
            <a:r>
              <a:rPr lang="en-US">
                <a:effectLst/>
                <a:ea typeface="Times New Roman" panose="02020603050405020304" pitchFamily="18" charset="0"/>
              </a:rPr>
              <a:t>se of the voice of customers to inform opportunities</a:t>
            </a: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9960378" y="654504"/>
            <a:ext cx="2228851" cy="54731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7574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7</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6" name="TextBox 5">
            <a:extLst>
              <a:ext uri="{FF2B5EF4-FFF2-40B4-BE49-F238E27FC236}">
                <a16:creationId xmlns:a16="http://schemas.microsoft.com/office/drawing/2014/main" id="{75E73EC6-1505-412E-8C4E-4360293018AE}"/>
              </a:ext>
            </a:extLst>
          </p:cNvPr>
          <p:cNvSpPr txBox="1"/>
          <p:nvPr/>
        </p:nvSpPr>
        <p:spPr>
          <a:xfrm>
            <a:off x="400397" y="800116"/>
            <a:ext cx="9061210" cy="5242461"/>
          </a:xfrm>
          <a:prstGeom prst="rect">
            <a:avLst/>
          </a:prstGeom>
          <a:noFill/>
        </p:spPr>
        <p:txBody>
          <a:bodyPr wrap="square">
            <a:spAutoFit/>
          </a:bodyPr>
          <a:lstStyle/>
          <a:p>
            <a:pPr>
              <a:spcBef>
                <a:spcPts val="400"/>
              </a:spcBef>
              <a:spcAft>
                <a:spcPts val="400"/>
              </a:spcAft>
            </a:pPr>
            <a:r>
              <a:rPr lang="en-US" b="1" dirty="0">
                <a:effectLst/>
                <a:latin typeface="Calibri (Body)"/>
                <a:ea typeface="Times New Roman" panose="02020603050405020304" pitchFamily="18" charset="0"/>
              </a:rPr>
              <a:t>Implement Chief Wellbeing Officer (CWO). </a:t>
            </a:r>
            <a:r>
              <a:rPr lang="en-US" dirty="0">
                <a:effectLst/>
                <a:latin typeface="Calibri (Body)"/>
                <a:ea typeface="Times New Roman" panose="02020603050405020304" pitchFamily="18" charset="0"/>
              </a:rPr>
              <a:t>Establish the CWO role to engage, advocate for, and foster wellbeing among clinical staff.</a:t>
            </a:r>
          </a:p>
          <a:p>
            <a:pPr>
              <a:spcBef>
                <a:spcPts val="400"/>
              </a:spcBef>
              <a:spcAft>
                <a:spcPts val="400"/>
              </a:spcAft>
            </a:pPr>
            <a:r>
              <a:rPr lang="en-US" b="1" dirty="0">
                <a:effectLst/>
                <a:latin typeface="Calibri (Body)"/>
                <a:ea typeface="Times New Roman" panose="02020603050405020304" pitchFamily="18" charset="0"/>
              </a:rPr>
              <a:t>Actions as of </a:t>
            </a:r>
            <a:r>
              <a:rPr lang="en-US" b="1">
                <a:effectLst/>
                <a:latin typeface="Calibri (Body)"/>
                <a:ea typeface="Times New Roman" panose="02020603050405020304" pitchFamily="18" charset="0"/>
              </a:rPr>
              <a:t>March 2</a:t>
            </a:r>
            <a:r>
              <a:rPr lang="en-US" b="1" dirty="0">
                <a:effectLst/>
                <a:latin typeface="Calibri (Body)"/>
                <a:ea typeface="Times New Roman" panose="02020603050405020304" pitchFamily="18" charset="0"/>
              </a:rPr>
              <a:t>2</a:t>
            </a:r>
            <a:r>
              <a:rPr lang="en-US" b="1">
                <a:effectLst/>
                <a:latin typeface="Calibri (Body)"/>
                <a:ea typeface="Times New Roman" panose="02020603050405020304" pitchFamily="18" charset="0"/>
              </a:rPr>
              <a:t>, </a:t>
            </a:r>
            <a:r>
              <a:rPr lang="en-US" b="1" dirty="0">
                <a:effectLst/>
                <a:latin typeface="Calibri (Body)"/>
                <a:ea typeface="Times New Roman" panose="02020603050405020304" pitchFamily="18" charset="0"/>
              </a:rPr>
              <a:t>2023</a:t>
            </a:r>
          </a:p>
          <a:p>
            <a:pPr marL="342900" indent="-342900">
              <a:spcBef>
                <a:spcPts val="400"/>
              </a:spcBef>
              <a:spcAft>
                <a:spcPts val="400"/>
              </a:spcAft>
              <a:buFont typeface="Arial" panose="020B0604020202020204" pitchFamily="34" charset="0"/>
              <a:buChar char="•"/>
            </a:pPr>
            <a:r>
              <a:rPr lang="en-US" dirty="0">
                <a:effectLst/>
                <a:latin typeface="Calibri (Body)"/>
                <a:ea typeface="Times New Roman" panose="02020603050405020304" pitchFamily="18" charset="0"/>
              </a:rPr>
              <a:t>VHA Governance Board approved 18 CWOs to be hired in FY23 (1 per VISN at the facility level</a:t>
            </a:r>
            <a:r>
              <a:rPr lang="en-US" dirty="0">
                <a:latin typeface="Calibri (Body)"/>
                <a:ea typeface="Times New Roman" panose="02020603050405020304" pitchFamily="18" charset="0"/>
              </a:rPr>
              <a:t>); 10 early adopter sites identified</a:t>
            </a:r>
            <a:endParaRPr lang="en-US" dirty="0">
              <a:latin typeface="Calibri (Body)"/>
              <a:ea typeface="Calibri" panose="020F0502020204030204" pitchFamily="34" charset="0"/>
            </a:endParaRPr>
          </a:p>
          <a:p>
            <a:pPr marL="342900" marR="0" lvl="0" indent="-342900">
              <a:spcBef>
                <a:spcPts val="400"/>
              </a:spcBef>
              <a:spcAft>
                <a:spcPts val="400"/>
              </a:spcAft>
              <a:buFont typeface="Arial" panose="020B0604020202020204" pitchFamily="34" charset="0"/>
              <a:buChar char="•"/>
            </a:pPr>
            <a:r>
              <a:rPr lang="en-US" dirty="0">
                <a:effectLst/>
                <a:latin typeface="Calibri (Body)"/>
                <a:ea typeface="Times New Roman" panose="02020603050405020304" pitchFamily="18" charset="0"/>
              </a:rPr>
              <a:t>Of the 18 selected EDM sites:  </a:t>
            </a:r>
            <a:r>
              <a:rPr lang="en-US" dirty="0">
                <a:latin typeface="Calibri (Body)"/>
                <a:ea typeface="Times New Roman" panose="02020603050405020304" pitchFamily="18" charset="0"/>
              </a:rPr>
              <a:t>33</a:t>
            </a:r>
            <a:r>
              <a:rPr lang="en-US" dirty="0">
                <a:effectLst/>
                <a:latin typeface="Calibri (Body)"/>
                <a:ea typeface="Times New Roman" panose="02020603050405020304" pitchFamily="18" charset="0"/>
              </a:rPr>
              <a:t>% hired, 56% actively recruiting, 11% HR processing.  </a:t>
            </a:r>
            <a:endParaRPr lang="en-US" dirty="0">
              <a:effectLst/>
              <a:latin typeface="Calibri (Body)"/>
              <a:ea typeface="Calibri" panose="020F0502020204030204" pitchFamily="34" charset="0"/>
            </a:endParaRPr>
          </a:p>
          <a:p>
            <a:pPr marL="342900" marR="0" lvl="0" indent="-342900">
              <a:spcBef>
                <a:spcPts val="400"/>
              </a:spcBef>
              <a:spcAft>
                <a:spcPts val="400"/>
              </a:spcAft>
              <a:buFont typeface="Arial" panose="020B0604020202020204" pitchFamily="34" charset="0"/>
              <a:buChar char="•"/>
            </a:pPr>
            <a:r>
              <a:rPr lang="en-US" dirty="0">
                <a:effectLst/>
                <a:latin typeface="Calibri (Body)"/>
                <a:ea typeface="Times New Roman" panose="02020603050405020304" pitchFamily="18" charset="0"/>
              </a:rPr>
              <a:t>3 CWO Fundamentals Conference during FY23 (0ctober 2022-Complete, April 2023-Nashville, TN, August 2023-San Diego, CA)</a:t>
            </a:r>
            <a:endParaRPr lang="en-US" dirty="0">
              <a:effectLst/>
              <a:latin typeface="Calibri (Body)"/>
              <a:ea typeface="Calibri" panose="020F0502020204030204" pitchFamily="34" charset="0"/>
            </a:endParaRPr>
          </a:p>
          <a:p>
            <a:pPr marL="342900" marR="0" lvl="0" indent="-342900">
              <a:spcBef>
                <a:spcPts val="400"/>
              </a:spcBef>
              <a:spcAft>
                <a:spcPts val="400"/>
              </a:spcAft>
              <a:buFont typeface="Arial" panose="020B0604020202020204" pitchFamily="34" charset="0"/>
              <a:buChar char="•"/>
            </a:pPr>
            <a:r>
              <a:rPr lang="en-US" dirty="0">
                <a:effectLst/>
                <a:latin typeface="Calibri (Body)"/>
                <a:ea typeface="Times New Roman" panose="02020603050405020304" pitchFamily="18" charset="0"/>
              </a:rPr>
              <a:t>Partnered with LEARN for multi-year evalution-FY23 focused EDM facilities’ organizational readiness to implement the CWO role via 45 minutes semi-structured interviews with one executive sponsor at each of the 18 EDM sites.</a:t>
            </a:r>
          </a:p>
          <a:p>
            <a:pPr marL="342900" marR="0" lvl="0" indent="-342900">
              <a:spcBef>
                <a:spcPts val="400"/>
              </a:spcBef>
              <a:spcAft>
                <a:spcPts val="4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The CWO Program is recommending and providing training, guidance, and support around the utilization of Listen, Sort, Empower as a method for CWOs to work with clinical teams to help address inefficiencies. </a:t>
            </a:r>
            <a:endParaRPr lang="en-US" dirty="0">
              <a:effectLst/>
              <a:latin typeface="Calibri (Body)"/>
              <a:ea typeface="Calibri" panose="020F0502020204030204" pitchFamily="34" charset="0"/>
            </a:endParaRPr>
          </a:p>
          <a:p>
            <a:pPr marL="344487" indent="-285750">
              <a:spcBef>
                <a:spcPts val="400"/>
              </a:spcBef>
              <a:spcAft>
                <a:spcPts val="400"/>
              </a:spcAft>
              <a:buFont typeface="Arial" panose="020B0604020202020204" pitchFamily="34" charset="0"/>
              <a:buChar char="•"/>
            </a:pPr>
            <a:r>
              <a:rPr lang="en-US" dirty="0">
                <a:effectLst/>
                <a:latin typeface="Calibri (Body)"/>
                <a:ea typeface="Times New Roman" panose="02020603050405020304" pitchFamily="18" charset="0"/>
              </a:rPr>
              <a:t>The national CWO Program Team will provide education, community-building and evaluation support for CWOs. For information, contact </a:t>
            </a:r>
            <a:r>
              <a:rPr lang="en-US" dirty="0">
                <a:effectLst/>
                <a:latin typeface="Calibri (Body)"/>
                <a:ea typeface="Times New Roman" panose="02020603050405020304" pitchFamily="18" charset="0"/>
                <a:hlinkClick r:id="rId3"/>
              </a:rPr>
              <a:t>VHACWOprogram@va.gov</a:t>
            </a:r>
            <a:r>
              <a:rPr lang="en-US" dirty="0">
                <a:effectLst/>
                <a:latin typeface="Calibri (Body)"/>
                <a:ea typeface="Times New Roman" panose="02020603050405020304" pitchFamily="18" charset="0"/>
              </a:rPr>
              <a:t>.</a:t>
            </a:r>
          </a:p>
        </p:txBody>
      </p:sp>
      <p:pic>
        <p:nvPicPr>
          <p:cNvPr id="9" name="Picture 8" descr="Magnifying glass on clear background">
            <a:extLst>
              <a:ext uri="{FF2B5EF4-FFF2-40B4-BE49-F238E27FC236}">
                <a16:creationId xmlns:a16="http://schemas.microsoft.com/office/drawing/2014/main" id="{5F63B40F-C08F-4759-B73B-F6E59503F5B5}"/>
              </a:ext>
            </a:extLst>
          </p:cNvPr>
          <p:cNvPicPr>
            <a:picLocks noChangeAspect="1"/>
          </p:cNvPicPr>
          <p:nvPr/>
        </p:nvPicPr>
        <p:blipFill rotWithShape="1">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l="39380" r="30146"/>
          <a:stretch/>
        </p:blipFill>
        <p:spPr>
          <a:xfrm>
            <a:off x="9677399" y="653143"/>
            <a:ext cx="2514601" cy="54744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2201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noAutofit/>
          </a:bodyPr>
          <a:lstStyle/>
          <a:p>
            <a:pPr algn="ctr">
              <a:tabLst>
                <a:tab pos="2517775" algn="l"/>
              </a:tabLst>
            </a:pPr>
            <a:r>
              <a:rPr lang="en-US" sz="2800">
                <a:latin typeface="Calibri Light (Headings)"/>
                <a:cs typeface="Calibri Light" panose="020F0302020204030204" pitchFamily="34" charset="0"/>
              </a:rPr>
              <a:t>Provider Workload Burden Integrated Project Team</a:t>
            </a:r>
            <a:br>
              <a:rPr lang="en-US" sz="2800">
                <a:latin typeface="Calibri Light (Headings)"/>
                <a:cs typeface="Calibri Light" panose="020F0302020204030204" pitchFamily="34" charset="0"/>
              </a:rPr>
            </a:br>
            <a:r>
              <a:rPr lang="en-US" sz="2800">
                <a:latin typeface="Calibri Light (Headings)"/>
                <a:cs typeface="Calibri Light" panose="020F0302020204030204" pitchFamily="34" charset="0"/>
              </a:rPr>
              <a:t>Co-Lead by Dr. Ami Shah and Randy Snider</a:t>
            </a:r>
            <a:endParaRPr lang="en-US" sz="2800"/>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CBB4225-B6C6-F3DF-34BA-1FEDD0584DF5}"/>
              </a:ext>
            </a:extLst>
          </p:cNvPr>
          <p:cNvSpPr>
            <a:spLocks noGrp="1"/>
          </p:cNvSpPr>
          <p:nvPr>
            <p:ph idx="1"/>
          </p:nvPr>
        </p:nvSpPr>
        <p:spPr>
          <a:xfrm>
            <a:off x="609600" y="838201"/>
            <a:ext cx="10972800" cy="5288054"/>
          </a:xfrm>
        </p:spPr>
        <p:txBody>
          <a:bodyPr>
            <a:normAutofit fontScale="92500" lnSpcReduction="10000"/>
          </a:bodyPr>
          <a:lstStyle/>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Developed and presented CPRS alerts reduction strategies through a streamlined process for patients who cancel or delay their imaging exams.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Constructed an educational SharePoint site with best practices in CPRS Alerts reduction targeted to PCP’s, with dedicated Town Hall meetings.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Released an innovative tool for HIS/CACs to build their own CPRS objects to streamline referral processes and documentation.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CPRS Booster approved for installation and use across VA after years of roadblocks and variance in rules interpretation.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Promoted and lobbied extensively for the </a:t>
            </a:r>
            <a:r>
              <a:rPr lang="en-US" sz="1800" err="1">
                <a:effectLst/>
                <a:latin typeface="Calibri" panose="020F0502020204030204" pitchFamily="34" charset="0"/>
                <a:ea typeface="Calibri" panose="020F0502020204030204" pitchFamily="34" charset="0"/>
                <a:cs typeface="Calibri" panose="020F0502020204030204" pitchFamily="34" charset="0"/>
              </a:rPr>
              <a:t>Brillians</a:t>
            </a:r>
            <a:r>
              <a:rPr lang="en-US" sz="1800">
                <a:effectLst/>
                <a:latin typeface="Calibri" panose="020F0502020204030204" pitchFamily="34" charset="0"/>
                <a:ea typeface="Calibri" panose="020F0502020204030204" pitchFamily="34" charset="0"/>
                <a:cs typeface="Calibri" panose="020F0502020204030204" pitchFamily="34" charset="0"/>
              </a:rPr>
              <a:t> acquisition. It is now in use across approximately 30% of VA.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Issued PACT Team staffing guidelines in publication form including a patient-centered team guide showing roles and responsibilities within the staffing model.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Developed and released a tool to improve processes and patient care by eliminating the need for consults for patients seen in a specialty within 3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Initiated the AMIA 25x5 model to reduce provider documentation to 25% of current state within five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Built a dedicated, educational SharePoint site,  </a:t>
            </a:r>
            <a:r>
              <a:rPr lang="en-US" sz="1800" u="sng">
                <a:solidFill>
                  <a:srgbClr val="0083BE"/>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Provider Workload Burden IPT Information - Home (sharepoint.com)</a:t>
            </a:r>
            <a:r>
              <a:rPr lang="en-US" sz="1800">
                <a:effectLst/>
                <a:latin typeface="Calibri" panose="020F0502020204030204" pitchFamily="34" charset="0"/>
                <a:ea typeface="Calibri" panose="020F0502020204030204" pitchFamily="34" charset="0"/>
                <a:cs typeface="Times New Roman" panose="02020603050405020304" pitchFamily="18" charset="0"/>
              </a:rPr>
              <a:t> , </a:t>
            </a:r>
            <a:r>
              <a:rPr lang="en-US" sz="1800">
                <a:effectLst/>
                <a:latin typeface="Calibri" panose="020F0502020204030204" pitchFamily="34" charset="0"/>
                <a:ea typeface="Calibri" panose="020F0502020204030204" pitchFamily="34" charset="0"/>
                <a:cs typeface="Calibri" panose="020F0502020204030204" pitchFamily="34" charset="0"/>
              </a:rPr>
              <a:t>with all efforts related to the Provider Workload Burden IPT.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49595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pPr>
              <a:tabLst>
                <a:tab pos="2517775" algn="l"/>
              </a:tabLst>
            </a:pPr>
            <a:r>
              <a:rPr lang="en-US"/>
              <a:t>Priority Focus Areas and Actions</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fld id="{9B8B01BA-673E-4211-9E64-C22898E6AF66}" type="slidenum">
              <a:rPr lang="en-US" smtClean="0"/>
              <a:pPr/>
              <a:t>9</a:t>
            </a:fld>
            <a:endParaRPr lang="en-US"/>
          </a:p>
        </p:txBody>
      </p:sp>
      <p:sp>
        <p:nvSpPr>
          <p:cNvPr id="8" name="TextBox 7">
            <a:extLst>
              <a:ext uri="{FF2B5EF4-FFF2-40B4-BE49-F238E27FC236}">
                <a16:creationId xmlns:a16="http://schemas.microsoft.com/office/drawing/2014/main" id="{5A1CE25E-4DA4-48E7-97C9-DF58E9D355E1}"/>
              </a:ext>
            </a:extLst>
          </p:cNvPr>
          <p:cNvSpPr txBox="1"/>
          <p:nvPr/>
        </p:nvSpPr>
        <p:spPr>
          <a:xfrm>
            <a:off x="400397" y="990600"/>
            <a:ext cx="6858000" cy="461665"/>
          </a:xfrm>
          <a:prstGeom prst="rect">
            <a:avLst/>
          </a:prstGeom>
          <a:noFill/>
        </p:spPr>
        <p:txBody>
          <a:bodyPr wrap="square">
            <a:spAutoFit/>
          </a:bodyPr>
          <a:lstStyle/>
          <a:p>
            <a:pPr>
              <a:spcBef>
                <a:spcPts val="0"/>
              </a:spcBef>
              <a:spcAft>
                <a:spcPts val="1200"/>
              </a:spcAft>
            </a:pPr>
            <a:endParaRPr lang="en-US" sz="2400"/>
          </a:p>
        </p:txBody>
      </p:sp>
      <p:sp>
        <p:nvSpPr>
          <p:cNvPr id="7" name="TextBox 6">
            <a:extLst>
              <a:ext uri="{FF2B5EF4-FFF2-40B4-BE49-F238E27FC236}">
                <a16:creationId xmlns:a16="http://schemas.microsoft.com/office/drawing/2014/main" id="{66247EAB-90FB-452F-8D29-3E1FE57737EC}"/>
              </a:ext>
            </a:extLst>
          </p:cNvPr>
          <p:cNvSpPr txBox="1"/>
          <p:nvPr/>
        </p:nvSpPr>
        <p:spPr>
          <a:xfrm>
            <a:off x="314160" y="748413"/>
            <a:ext cx="9780335" cy="5463034"/>
          </a:xfrm>
          <a:prstGeom prst="rect">
            <a:avLst/>
          </a:prstGeom>
          <a:noFill/>
        </p:spPr>
        <p:txBody>
          <a:bodyPr wrap="square">
            <a:spAutoFit/>
          </a:bodyPr>
          <a:lstStyle/>
          <a:p>
            <a:pPr>
              <a:spcAft>
                <a:spcPts val="600"/>
              </a:spcAft>
            </a:pPr>
            <a:r>
              <a:rPr lang="en-US" sz="2000" b="1">
                <a:effectLst/>
                <a:latin typeface="Calibri" panose="020F0502020204030204" pitchFamily="34" charset="0"/>
                <a:ea typeface="Times New Roman" panose="02020603050405020304" pitchFamily="18" charset="0"/>
              </a:rPr>
              <a:t>Maximize Use of HR Policies/Flexibilities. </a:t>
            </a:r>
            <a:r>
              <a:rPr lang="en-US" sz="2000">
                <a:effectLst/>
                <a:latin typeface="Calibri" panose="020F0502020204030204" pitchFamily="34" charset="0"/>
                <a:ea typeface="Times New Roman" panose="02020603050405020304" pitchFamily="18" charset="0"/>
              </a:rPr>
              <a:t>Communicate, encourage use of available HR policies and flexibilities to boost employee wellbeing, retention and recruitment efforts.</a:t>
            </a:r>
          </a:p>
          <a:p>
            <a:pPr>
              <a:spcAft>
                <a:spcPts val="600"/>
              </a:spcAft>
            </a:pPr>
            <a:r>
              <a:rPr lang="en-US" b="1">
                <a:latin typeface="Calibri" panose="020F0502020204030204" pitchFamily="34" charset="0"/>
                <a:ea typeface="Times New Roman" panose="02020603050405020304" pitchFamily="18" charset="0"/>
              </a:rPr>
              <a:t>Actions as of March 7, 2023</a:t>
            </a:r>
          </a:p>
          <a:p>
            <a:pPr marL="342900" marR="0" lvl="0" indent="-342900">
              <a:buFont typeface="+mj-lt"/>
              <a:buAutoNum type="arabicPeriod"/>
              <a:tabLst>
                <a:tab pos="457200" algn="l"/>
              </a:tabLst>
            </a:pPr>
            <a:r>
              <a:rPr lang="en-US" sz="1700" b="1">
                <a:effectLst/>
                <a:latin typeface="Calibri" panose="020F0502020204030204" pitchFamily="34" charset="0"/>
                <a:ea typeface="Times New Roman" panose="02020603050405020304" pitchFamily="18" charset="0"/>
              </a:rPr>
              <a:t>Expanding schedule flexibilities</a:t>
            </a:r>
            <a:endParaRPr lang="en-US" sz="1700" b="1">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72/80 Proposal to Governance Board for full implementation of 72/80 schedule for Registered Nurses (RNs) in bedded units – target date 4/30/2023</a:t>
            </a:r>
            <a:endParaRPr lang="en-US" sz="1700">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Development of a 72/80 Blueprint for how to implement the 72/80 effectively (90% complete) and training slide deck (50% complete) – target date 4/30/2023</a:t>
            </a:r>
            <a:endParaRPr lang="en-US" sz="1700">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Development of a broader Schedule Flexibility Blueprint that describes all the schedule flexibilities available and how to implement them including instructions for coding (50% complete) – target date 5/31/2023</a:t>
            </a:r>
            <a:endParaRPr lang="en-US" sz="1700">
              <a:effectLst/>
              <a:latin typeface="Calibri" panose="020F0502020204030204" pitchFamily="34" charset="0"/>
              <a:ea typeface="Calibri" panose="020F0502020204030204" pitchFamily="34" charset="0"/>
            </a:endParaRPr>
          </a:p>
          <a:p>
            <a:pPr marL="342900" marR="0" lvl="0" indent="-342900">
              <a:buFont typeface="+mj-lt"/>
              <a:buAutoNum type="arabicPeriod"/>
              <a:tabLst>
                <a:tab pos="457200" algn="l"/>
              </a:tabLst>
            </a:pPr>
            <a:r>
              <a:rPr lang="en-US" sz="1700" b="1">
                <a:effectLst/>
                <a:latin typeface="Calibri" panose="020F0502020204030204" pitchFamily="34" charset="0"/>
                <a:ea typeface="Times New Roman" panose="02020603050405020304" pitchFamily="18" charset="0"/>
              </a:rPr>
              <a:t>Develop standardized business rules for automatic backfill of positions – consistent with newly-developed Tiger Team goals</a:t>
            </a:r>
            <a:endParaRPr lang="en-US" sz="1700" b="1">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Reviewing processes at facilities that have automatic backfills in place</a:t>
            </a:r>
            <a:endParaRPr lang="en-US" sz="1700">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Reviewing data sources for development of business rules</a:t>
            </a:r>
            <a:endParaRPr lang="en-US" sz="1700">
              <a:effectLst/>
              <a:latin typeface="Calibri" panose="020F0502020204030204" pitchFamily="34" charset="0"/>
              <a:ea typeface="Calibri" panose="020F0502020204030204" pitchFamily="34" charset="0"/>
            </a:endParaRPr>
          </a:p>
          <a:p>
            <a:pPr marL="742950" marR="0" lvl="1" indent="-285750">
              <a:spcBef>
                <a:spcPts val="600"/>
              </a:spcBef>
              <a:spcAft>
                <a:spcPts val="600"/>
              </a:spcAft>
              <a:buFont typeface="Arial" panose="020B0604020202020204" pitchFamily="34" charset="0"/>
              <a:buChar char="•"/>
              <a:tabLst>
                <a:tab pos="914400" algn="l"/>
              </a:tabLst>
            </a:pPr>
            <a:r>
              <a:rPr lang="en-US" sz="1700">
                <a:effectLst/>
                <a:latin typeface="Calibri" panose="020F0502020204030204" pitchFamily="34" charset="0"/>
                <a:ea typeface="Times New Roman" panose="02020603050405020304" pitchFamily="18" charset="0"/>
              </a:rPr>
              <a:t>Propose standardized business rules – target date 4/1/2023</a:t>
            </a:r>
            <a:endParaRPr lang="en-US" sz="1700">
              <a:effectLst/>
              <a:latin typeface="Calibri" panose="020F0502020204030204" pitchFamily="34" charset="0"/>
              <a:ea typeface="Calibri" panose="020F0502020204030204" pitchFamily="34" charset="0"/>
            </a:endParaRPr>
          </a:p>
        </p:txBody>
      </p:sp>
      <p:pic>
        <p:nvPicPr>
          <p:cNvPr id="9" name="Picture 8" descr="Magnifying glass on clear background">
            <a:extLst>
              <a:ext uri="{FF2B5EF4-FFF2-40B4-BE49-F238E27FC236}">
                <a16:creationId xmlns:a16="http://schemas.microsoft.com/office/drawing/2014/main" id="{FEC6550C-F55C-44A5-A036-55B87AC4E7B2}"/>
              </a:ext>
            </a:extLst>
          </p:cNvPr>
          <p:cNvPicPr>
            <a:picLocks noChangeAspect="1"/>
          </p:cNvPicPr>
          <p:nvPr/>
        </p:nvPicPr>
        <p:blipFill rotWithShape="1">
          <a:blip r:embed="rId2" cstate="print">
            <a:duotone>
              <a:prstClr val="black"/>
              <a:srgbClr val="D7BCFC">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a:xfrm>
            <a:off x="9960378" y="653143"/>
            <a:ext cx="2228851" cy="54744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533710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b44e4e4-f9a5-425b-972c-5ddb8629608e">
      <UserInfo>
        <DisplayName>Marks, Maureen L.</DisplayName>
        <AccountId>16</AccountId>
        <AccountType/>
      </UserInfo>
      <UserInfo>
        <DisplayName>Hungerford, Michelle B. (Aptive HTG)</DisplayName>
        <AccountId>12</AccountId>
        <AccountType/>
      </UserInfo>
      <UserInfo>
        <DisplayName>Mobley, Dore M. (she/her/hers)</DisplayName>
        <AccountId>22</AccountId>
        <AccountType/>
      </UserInfo>
      <UserInfo>
        <DisplayName>Peyton, Kristal L.  (APTIVE HTG)</DisplayName>
        <AccountId>9</AccountId>
        <AccountType/>
      </UserInfo>
      <UserInfo>
        <DisplayName>Cillessen, Kathryn J. (she/her/hers)</DisplayName>
        <AccountId>162</AccountId>
        <AccountType/>
      </UserInfo>
      <UserInfo>
        <DisplayName>Upton, Mark T. (he/him/his)</DisplayName>
        <AccountId>34</AccountId>
        <AccountType/>
      </UserInfo>
      <UserInfo>
        <DisplayName>Houghton, Lucinda D.   (White City/VISN20)</DisplayName>
        <AccountId>51</AccountId>
        <AccountType/>
      </UserInfo>
      <UserInfo>
        <DisplayName>Beste, Jacob L. (he/him/his)</DisplayName>
        <AccountId>61</AccountId>
        <AccountType/>
      </UserInfo>
      <UserInfo>
        <DisplayName>Welsh, Keith</DisplayName>
        <AccountId>45</AccountId>
        <AccountType/>
      </UserInfo>
      <UserInfo>
        <DisplayName>Boehmer, Jana E.</DisplayName>
        <AccountId>36</AccountId>
        <AccountType/>
      </UserInfo>
      <UserInfo>
        <DisplayName>Groves, Kristine M. (she/her/hers)</DisplayName>
        <AccountId>21</AccountId>
        <AccountType/>
      </UserInfo>
      <UserInfo>
        <DisplayName>Petti, Jason C</DisplayName>
        <AccountId>47</AccountId>
        <AccountType/>
      </UserInfo>
      <UserInfo>
        <DisplayName>Reddy, Kavitha P. (STL) (she/her/hers)</DisplayName>
        <AccountId>25</AccountId>
        <AccountType/>
      </UserInfo>
      <UserInfo>
        <DisplayName>Bonjorni, Jessica</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50608E683BB04D820EDC974DBF97A0" ma:contentTypeVersion="6" ma:contentTypeDescription="Create a new document." ma:contentTypeScope="" ma:versionID="dc7fd301e5c641735a952fc0a49eef38">
  <xsd:schema xmlns:xsd="http://www.w3.org/2001/XMLSchema" xmlns:xs="http://www.w3.org/2001/XMLSchema" xmlns:p="http://schemas.microsoft.com/office/2006/metadata/properties" xmlns:ns2="78140e44-a907-47e6-9858-d77888f27b7e" xmlns:ns3="4b44e4e4-f9a5-425b-972c-5ddb8629608e" targetNamespace="http://schemas.microsoft.com/office/2006/metadata/properties" ma:root="true" ma:fieldsID="0c6d0b7a29e2772d24c0fc7d60ea91a0" ns2:_="" ns3:_="">
    <xsd:import namespace="78140e44-a907-47e6-9858-d77888f27b7e"/>
    <xsd:import namespace="4b44e4e4-f9a5-425b-972c-5ddb862960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40e44-a907-47e6-9858-d77888f2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44e4e4-f9a5-425b-972c-5ddb862960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5138E-ABBF-4ACD-9472-EF94390B3507}">
  <ds:schemaRefs>
    <ds:schemaRef ds:uri="http://schemas.microsoft.com/sharepoint/v3/contenttype/forms"/>
  </ds:schemaRefs>
</ds:datastoreItem>
</file>

<file path=customXml/itemProps2.xml><?xml version="1.0" encoding="utf-8"?>
<ds:datastoreItem xmlns:ds="http://schemas.openxmlformats.org/officeDocument/2006/customXml" ds:itemID="{F987F1B3-A95B-4EB9-8D3F-C1486D04D81C}">
  <ds:schemaRefs>
    <ds:schemaRef ds:uri="http://purl.org/dc/elements/1.1/"/>
    <ds:schemaRef ds:uri="http://schemas.microsoft.com/office/2006/metadata/properties"/>
    <ds:schemaRef ds:uri="78140e44-a907-47e6-9858-d77888f27b7e"/>
    <ds:schemaRef ds:uri="http://schemas.microsoft.com/office/2006/documentManagement/types"/>
    <ds:schemaRef ds:uri="http://purl.org/dc/terms/"/>
    <ds:schemaRef ds:uri="http://schemas.openxmlformats.org/package/2006/metadata/core-properties"/>
    <ds:schemaRef ds:uri="http://purl.org/dc/dcmitype/"/>
    <ds:schemaRef ds:uri="4b44e4e4-f9a5-425b-972c-5ddb8629608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21A0C04-9B50-4374-AD42-F5A035B9C015}">
  <ds:schemaRefs>
    <ds:schemaRef ds:uri="4b44e4e4-f9a5-425b-972c-5ddb8629608e"/>
    <ds:schemaRef ds:uri="78140e44-a907-47e6-9858-d77888f27b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384</TotalTime>
  <Words>2278</Words>
  <Application>Microsoft Office PowerPoint</Application>
  <PresentationFormat>Widescreen</PresentationFormat>
  <Paragraphs>185</Paragraphs>
  <Slides>16</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Arial</vt:lpstr>
      <vt:lpstr>Calibri</vt:lpstr>
      <vt:lpstr>Calibri (Body)</vt:lpstr>
      <vt:lpstr>Calibri (Heading)</vt:lpstr>
      <vt:lpstr>Calibri Light</vt:lpstr>
      <vt:lpstr>Calibri Light (Headings)</vt:lpstr>
      <vt:lpstr>Courier New</vt:lpstr>
      <vt:lpstr>Public Sans</vt:lpstr>
      <vt:lpstr>Symbol</vt:lpstr>
      <vt:lpstr>Wingdings</vt:lpstr>
      <vt:lpstr>Custom Design</vt:lpstr>
      <vt:lpstr>2_Custom Design</vt:lpstr>
      <vt:lpstr>12_Office Theme</vt:lpstr>
      <vt:lpstr>VHA Reduce Employee Burnout and Optimize Organizational Thriving (REBOOT) Initiative</vt:lpstr>
      <vt:lpstr>Overview</vt:lpstr>
      <vt:lpstr>VHA Priority Focus Areas</vt:lpstr>
      <vt:lpstr>Priority Focus Areas and Actions</vt:lpstr>
      <vt:lpstr>Priority Focus Areas and Actions</vt:lpstr>
      <vt:lpstr>Priority Focus Areas and Actions</vt:lpstr>
      <vt:lpstr>Priority Focus Areas and Actions</vt:lpstr>
      <vt:lpstr>Provider Workload Burden Integrated Project Team Co-Lead by Dr. Ami Shah and Randy Snider</vt:lpstr>
      <vt:lpstr>Priority Focus Areas and Actions</vt:lpstr>
      <vt:lpstr>Priority Focus Areas and Actions</vt:lpstr>
      <vt:lpstr>Priority Focus Areas and Actions</vt:lpstr>
      <vt:lpstr>Priority Focus Areas and Actions</vt:lpstr>
      <vt:lpstr>Priority Focus Areas and Actions</vt:lpstr>
      <vt:lpstr>Next Steps</vt:lpstr>
      <vt:lpstr>Resources</vt:lpstr>
      <vt:lpstr>Discussion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Reduce Employee Burnout and Optimize Organizational Thriving (REBOOT) Initiative</dc:title>
  <dc:subject>VHA Reduce Employee Burnout and Optimize Organizational Thriving (REBOOT) Initiative</dc:subject>
  <dc:creator>VHA Office of Community Care</dc:creator>
  <cp:keywords>VHA Reduce Employee Burnout and Optimize Organizational Thriving (REBOOT) Initiative</cp:keywords>
  <cp:lastModifiedBy>Rivera, Portia T</cp:lastModifiedBy>
  <cp:revision>4</cp:revision>
  <dcterms:created xsi:type="dcterms:W3CDTF">2017-11-09T15:45:23Z</dcterms:created>
  <dcterms:modified xsi:type="dcterms:W3CDTF">2023-04-21T15:15:38Z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Description">
    <vt:lpwstr>Template for VHA OCC employees to use to create presentations.</vt:lpwstr>
  </property>
  <property fmtid="{D5CDD505-2E9C-101B-9397-08002B2CF9AE}" pid="5" name="DateCreated">
    <vt:lpwstr>20190826</vt:lpwstr>
  </property>
  <property fmtid="{D5CDD505-2E9C-101B-9397-08002B2CF9AE}" pid="6" name="DateReviewed">
    <vt:lpwstr>20190827</vt:lpwstr>
  </property>
  <property fmtid="{D5CDD505-2E9C-101B-9397-08002B2CF9AE}" pid="7" name="ContentTypeId">
    <vt:lpwstr>0x0101002C50608E683BB04D820EDC974DBF97A0</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xd_Signature">
    <vt:bool>false</vt:bool>
  </property>
</Properties>
</file>